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8" r:id="rId2"/>
    <p:sldId id="549" r:id="rId3"/>
    <p:sldId id="258" r:id="rId4"/>
    <p:sldId id="541" r:id="rId5"/>
    <p:sldId id="542" r:id="rId6"/>
    <p:sldId id="543" r:id="rId7"/>
    <p:sldId id="545" r:id="rId8"/>
    <p:sldId id="544" r:id="rId9"/>
    <p:sldId id="550" r:id="rId10"/>
    <p:sldId id="551" r:id="rId11"/>
    <p:sldId id="55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79E"/>
    <a:srgbClr val="00ACF0"/>
    <a:srgbClr val="00C6F0"/>
    <a:srgbClr val="48C1B1"/>
    <a:srgbClr val="792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8" autoAdjust="0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3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50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2E7DBA7-F0C8-5049-BB83-6E339F05E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445FB0-5384-274F-A982-03DE7B09A4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1F97-FD2B-8B4A-AE11-A10A27F2679D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3B077-0D06-A843-950A-3866704DAA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765CE3-2039-124C-9A6A-49B5408E7E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5112-E661-3C40-8A18-593A491E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4851-8D62-6743-831A-05C8DF3C0C2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D20BF-E945-6D4F-BC63-4AF4962E0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D20BF-E945-6D4F-BC63-4AF4962E0F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3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D20BF-E945-6D4F-BC63-4AF4962E0F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S 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64993C-2596-5641-9125-0D59FFDB31DD}"/>
              </a:ext>
            </a:extLst>
          </p:cNvPr>
          <p:cNvSpPr/>
          <p:nvPr userDrawn="1"/>
        </p:nvSpPr>
        <p:spPr>
          <a:xfrm>
            <a:off x="0" y="0"/>
            <a:ext cx="12192000" cy="40059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B2BAFE8-B2DD-854B-A689-F76C79E602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13" y="808239"/>
            <a:ext cx="11756571" cy="822536"/>
          </a:xfrm>
        </p:spPr>
        <p:txBody>
          <a:bodyPr anchor="b">
            <a:normAutofit/>
          </a:bodyPr>
          <a:lstStyle>
            <a:lvl1pPr algn="ctr">
              <a:defRPr sz="5600" b="0">
                <a:solidFill>
                  <a:srgbClr val="0F379E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38C89D0-FBF2-DD4F-8B32-589291F59B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9313" y="1539200"/>
            <a:ext cx="11756571" cy="4594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70C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Slide sub-text </a:t>
            </a:r>
          </a:p>
        </p:txBody>
      </p:sp>
    </p:spTree>
    <p:extLst>
      <p:ext uri="{BB962C8B-B14F-4D97-AF65-F5344CB8AC3E}">
        <p14:creationId xmlns:p14="http://schemas.microsoft.com/office/powerpoint/2010/main" val="9881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SS Vertical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34B545-2238-9649-8F01-43FD684E2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F1EF13-833A-7D48-8D07-684531B31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17694F-3D32-CD41-A863-5D164FF7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E6FF8-92DF-D74A-9CC5-893365D9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F735D7-DC20-214B-BDD7-55E18FE1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SS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733D3-E131-434A-8E4D-3AB575D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236038-27E0-E147-ABCC-FC89C230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A4E9-5665-6042-8D8F-B94F68A3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807368-BB88-6540-A08A-F6AEB7AB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S 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9BFAD-1274-8B4D-B8A3-DC11B523B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5181" y="3150974"/>
            <a:ext cx="3851361" cy="74423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7926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0" y="6186446"/>
            <a:ext cx="11248101" cy="220894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rgbClr val="93A0A7"/>
                </a:solidFill>
                <a:latin typeface="+mn-lt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S 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64993C-2596-5641-9125-0D59FFDB31DD}"/>
              </a:ext>
            </a:extLst>
          </p:cNvPr>
          <p:cNvSpPr/>
          <p:nvPr userDrawn="1"/>
        </p:nvSpPr>
        <p:spPr>
          <a:xfrm>
            <a:off x="0" y="0"/>
            <a:ext cx="12192000" cy="4017364"/>
          </a:xfrm>
          <a:prstGeom prst="rect">
            <a:avLst/>
          </a:prstGeom>
          <a:gradFill flip="none" rotWithShape="0">
            <a:gsLst>
              <a:gs pos="2600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E3AA1-308D-1040-9B52-B298B3A3CF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13" y="808239"/>
            <a:ext cx="11756571" cy="822536"/>
          </a:xfrm>
        </p:spPr>
        <p:txBody>
          <a:bodyPr anchor="b">
            <a:normAutofit/>
          </a:bodyPr>
          <a:lstStyle>
            <a:lvl1pPr algn="ctr">
              <a:defRPr sz="5600" b="0">
                <a:solidFill>
                  <a:srgbClr val="0F379E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3A8B2E-A74F-5C4E-B583-5FF27F23A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9313" y="1539200"/>
            <a:ext cx="11756571" cy="4594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70C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Slide sub-text </a:t>
            </a:r>
          </a:p>
        </p:txBody>
      </p:sp>
    </p:spTree>
    <p:extLst>
      <p:ext uri="{BB962C8B-B14F-4D97-AF65-F5344CB8AC3E}">
        <p14:creationId xmlns:p14="http://schemas.microsoft.com/office/powerpoint/2010/main" val="37965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9BFAD-1274-8B4D-B8A3-DC11B523B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E0B61E-1E94-B84B-8109-0968CF6266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sub-title text</a:t>
            </a:r>
          </a:p>
        </p:txBody>
      </p:sp>
    </p:spTree>
    <p:extLst>
      <p:ext uri="{BB962C8B-B14F-4D97-AF65-F5344CB8AC3E}">
        <p14:creationId xmlns:p14="http://schemas.microsoft.com/office/powerpoint/2010/main" val="386455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S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EA914-3AB9-BC4D-AD2A-8DFD591D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232E4-D92B-5249-8997-A71450510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4042E-72BF-DE47-A5E7-497E2EB2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271083-C143-5448-800A-5FEB554B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F20A0-C560-744A-95B2-7E3785AB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SS 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10E47-7046-1F49-B881-EC7EB6B8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921E2-3309-E14E-B432-FA47685B2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8FA9F9-D3E3-9A4A-8AE4-BB60F2BB6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135D1A-48BE-9042-97FF-B5910C2B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056A0C-BC5C-934A-85A9-5E18851C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81FD92-508E-ED49-B94C-7AA775A7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SS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7C488-5E4E-7B4B-B95C-4BCD174C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180197-89A8-F94B-927D-E4FC63979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59FFA5-FA1E-334A-A26E-A00F69D4B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7F2B54-5F72-0949-AB8A-0F8CCEC6C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CB62E6-12D9-5144-A799-9D541CE9F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1C905A-6AB5-7642-B514-DEB3F821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90A6A7-9D5F-F440-908B-D01A31F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4AA2E2-1F25-314C-B0EA-4E179FF3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SS 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B0A25-2AE6-EC4F-BCC3-A68D1B25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3012E-741B-034E-A87F-F29C0811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DAEEAC-4ACC-6C48-877C-3A39B86B5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E1DC41-A248-2145-9BC3-9F70DA12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7B1D71-5BE6-F047-B78C-960396C3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49A52F-28F6-E14C-9699-E7D795DA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SS 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877DA-D201-B444-B171-578F5901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2BA3AA-BE08-204F-80C2-D1AFEACF2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rgbClr val="0F379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0321E6-40A0-684E-A77A-50B1D8EA9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F379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EFE4E0-3CF9-C546-981F-389E04D1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473301-3B9C-6749-9074-150B8387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D428D5-86FC-5C45-BB38-F60D5AEE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SS Title and Vertic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06590-9F2C-4F43-B661-84324D11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ECF04B-0990-C44A-86FA-91CEC21BF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ABEA4-DCAB-9049-B39A-759F2ABA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DAF1-CEE7-FA42-9131-B47BC7AF8D7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B9C7D5-F6FD-5E41-8321-7A71FF66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6658E-ECAA-E847-99DC-BA23164E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61D0-903C-0140-9F15-FB5B79F9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C827E3-D9AE-6945-B3AB-4802F6AF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E2244-078B-3C4F-9032-1CEE71381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DF7230-D8C3-234B-ADC5-93F2A015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379E"/>
                </a:solidFill>
              </a:defRPr>
            </a:lvl1pPr>
          </a:lstStyle>
          <a:p>
            <a:fld id="{160ADAF1-CEE7-FA42-9131-B47BC7AF8D74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BC1BC-D328-D341-8B4C-4BDDF25CF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379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89D34-F458-1943-AED8-98D87F77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6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F379E"/>
                </a:solidFill>
              </a:defRPr>
            </a:lvl1pPr>
          </a:lstStyle>
          <a:p>
            <a:fld id="{BA1D61D0-903C-0140-9F15-FB5B79F9F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  <p:sldLayoutId id="2147483654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B0F0"/>
          </a:solidFill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SzPct val="60000"/>
        <a:buFont typeface="Zapf Dingbats"/>
        <a:buChar char="✢"/>
        <a:defRPr sz="2800" b="0" i="0" kern="1200">
          <a:solidFill>
            <a:srgbClr val="0F379E"/>
          </a:solidFill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SzPct val="60000"/>
        <a:buFont typeface="Zapf Dingbats"/>
        <a:buChar char="✢"/>
        <a:defRPr sz="2400" b="0" i="0" kern="1200">
          <a:solidFill>
            <a:srgbClr val="0F379E"/>
          </a:solidFill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SzPct val="60000"/>
        <a:buFont typeface="Zapf Dingbats"/>
        <a:buChar char="✢"/>
        <a:defRPr sz="2000" b="0" i="0" kern="1200">
          <a:solidFill>
            <a:srgbClr val="0F379E"/>
          </a:solidFill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SzPct val="60000"/>
        <a:buFont typeface="Zapf Dingbats"/>
        <a:buChar char="✢"/>
        <a:defRPr sz="1800" b="0" i="0" kern="1200">
          <a:solidFill>
            <a:srgbClr val="0F379E"/>
          </a:solidFill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SzPct val="60000"/>
        <a:buFont typeface="Zapf Dingbats"/>
        <a:buChar char="✢"/>
        <a:defRPr sz="1800" b="0" i="0" kern="1200">
          <a:solidFill>
            <a:srgbClr val="0F379E"/>
          </a:solidFill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lingx.io/" TargetMode="External"/><Relationship Id="rId2" Type="http://schemas.openxmlformats.org/officeDocument/2006/relationships/hyperlink" Target="https://wiki.openstack.org/wiki/StarlingX/Developer_Guid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33" y="556565"/>
            <a:ext cx="6205130" cy="13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In-Flight Evolution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682722" y="1773398"/>
            <a:ext cx="822960" cy="468260"/>
            <a:chOff x="1898975" y="1117502"/>
            <a:chExt cx="464942" cy="535140"/>
          </a:xfrm>
        </p:grpSpPr>
        <p:sp>
          <p:nvSpPr>
            <p:cNvPr id="6" name="Rounded Rectangle 5"/>
            <p:cNvSpPr/>
            <p:nvPr/>
          </p:nvSpPr>
          <p:spPr bwMode="gray">
            <a:xfrm>
              <a:off x="1898975" y="1130139"/>
              <a:ext cx="464942" cy="522503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gray">
            <a:xfrm>
              <a:off x="1945328" y="1364154"/>
              <a:ext cx="372236" cy="259517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OpenStack*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black">
            <a:xfrm>
              <a:off x="1952356" y="1117502"/>
              <a:ext cx="365208" cy="13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 Light" panose="020B0404020203020204"/>
                </a:rPr>
                <a:t>Pods</a:t>
              </a:r>
            </a:p>
          </p:txBody>
        </p:sp>
      </p:grpSp>
      <p:sp>
        <p:nvSpPr>
          <p:cNvPr id="9" name="Rectangle 8"/>
          <p:cNvSpPr/>
          <p:nvPr/>
        </p:nvSpPr>
        <p:spPr bwMode="gray">
          <a:xfrm>
            <a:off x="6791004" y="4884139"/>
            <a:ext cx="4553712" cy="276486"/>
          </a:xfrm>
          <a:prstGeom prst="rect">
            <a:avLst/>
          </a:prstGeom>
          <a:solidFill>
            <a:srgbClr val="FFFFFF">
              <a:lumMod val="50000"/>
            </a:srgb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CentOS*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62965" y="1768846"/>
            <a:ext cx="822960" cy="476463"/>
            <a:chOff x="1898975" y="1108125"/>
            <a:chExt cx="464942" cy="544517"/>
          </a:xfrm>
        </p:grpSpPr>
        <p:sp>
          <p:nvSpPr>
            <p:cNvPr id="11" name="Rounded Rectangle 10"/>
            <p:cNvSpPr/>
            <p:nvPr/>
          </p:nvSpPr>
          <p:spPr bwMode="gray">
            <a:xfrm>
              <a:off x="1898975" y="1130139"/>
              <a:ext cx="464942" cy="522503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gray">
            <a:xfrm>
              <a:off x="1948267" y="1363999"/>
              <a:ext cx="372236" cy="259518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infrastructure</a:t>
              </a:r>
            </a:p>
          </p:txBody>
        </p:sp>
        <p:sp>
          <p:nvSpPr>
            <p:cNvPr id="13" name="TextBox 12"/>
            <p:cNvSpPr txBox="1"/>
            <p:nvPr/>
          </p:nvSpPr>
          <p:spPr bwMode="black">
            <a:xfrm>
              <a:off x="1948842" y="1108125"/>
              <a:ext cx="365208" cy="13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 Light" panose="020B0404020203020204"/>
                </a:rPr>
                <a:t>Pods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32449" y="2272318"/>
            <a:ext cx="4611123" cy="1200126"/>
            <a:chOff x="4236241" y="1821356"/>
            <a:chExt cx="4611123" cy="1200126"/>
          </a:xfrm>
        </p:grpSpPr>
        <p:sp>
          <p:nvSpPr>
            <p:cNvPr id="15" name="Rectangle 14"/>
            <p:cNvSpPr/>
            <p:nvPr/>
          </p:nvSpPr>
          <p:spPr bwMode="gray">
            <a:xfrm>
              <a:off x="4293652" y="1837335"/>
              <a:ext cx="4553712" cy="1184147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gray">
            <a:xfrm>
              <a:off x="6696436" y="2201069"/>
              <a:ext cx="666542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kube-proxy</a:t>
              </a:r>
            </a:p>
          </p:txBody>
        </p:sp>
        <p:sp>
          <p:nvSpPr>
            <p:cNvPr id="17" name="Rounded Rectangle 16"/>
            <p:cNvSpPr/>
            <p:nvPr/>
          </p:nvSpPr>
          <p:spPr bwMode="gray">
            <a:xfrm>
              <a:off x="7546432" y="2742029"/>
              <a:ext cx="45720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kublet</a:t>
              </a:r>
            </a:p>
          </p:txBody>
        </p:sp>
        <p:sp>
          <p:nvSpPr>
            <p:cNvPr id="18" name="Rounded Rectangle 17"/>
            <p:cNvSpPr/>
            <p:nvPr/>
          </p:nvSpPr>
          <p:spPr bwMode="gray">
            <a:xfrm>
              <a:off x="6154020" y="2742029"/>
              <a:ext cx="45720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D</a:t>
              </a: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ocker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gray">
            <a:xfrm>
              <a:off x="4817930" y="2392381"/>
              <a:ext cx="36576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etcd</a:t>
              </a:r>
            </a:p>
          </p:txBody>
        </p:sp>
        <p:sp>
          <p:nvSpPr>
            <p:cNvPr id="20" name="Rounded Rectangle 19"/>
            <p:cNvSpPr/>
            <p:nvPr/>
          </p:nvSpPr>
          <p:spPr bwMode="gray">
            <a:xfrm>
              <a:off x="7782578" y="2483821"/>
              <a:ext cx="82296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kube-scheduler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gray">
            <a:xfrm>
              <a:off x="6420222" y="2480904"/>
              <a:ext cx="118872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kube-controller-manager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gray">
            <a:xfrm>
              <a:off x="5411527" y="2479904"/>
              <a:ext cx="82296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kube-apiserver</a:t>
              </a:r>
            </a:p>
          </p:txBody>
        </p:sp>
        <p:sp>
          <p:nvSpPr>
            <p:cNvPr id="23" name="Rounded Rectangle 22"/>
            <p:cNvSpPr/>
            <p:nvPr/>
          </p:nvSpPr>
          <p:spPr bwMode="gray">
            <a:xfrm>
              <a:off x="6572507" y="1919159"/>
              <a:ext cx="45720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kubectl</a:t>
              </a:r>
            </a:p>
          </p:txBody>
        </p:sp>
        <p:sp>
          <p:nvSpPr>
            <p:cNvPr id="24" name="Rounded Rectangle 23"/>
            <p:cNvSpPr/>
            <p:nvPr/>
          </p:nvSpPr>
          <p:spPr bwMode="gray">
            <a:xfrm>
              <a:off x="5840922" y="1919649"/>
              <a:ext cx="36576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Helm*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gray">
            <a:xfrm>
              <a:off x="7775032" y="2198979"/>
              <a:ext cx="36576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calico</a:t>
              </a:r>
            </a:p>
          </p:txBody>
        </p:sp>
        <p:sp>
          <p:nvSpPr>
            <p:cNvPr id="26" name="Rounded Rectangle 25"/>
            <p:cNvSpPr/>
            <p:nvPr/>
          </p:nvSpPr>
          <p:spPr bwMode="gray">
            <a:xfrm>
              <a:off x="7393533" y="1922153"/>
              <a:ext cx="79780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kube-dashboard</a:t>
              </a:r>
            </a:p>
          </p:txBody>
        </p:sp>
        <p:sp>
          <p:nvSpPr>
            <p:cNvPr id="27" name="Rounded Rectangle 26"/>
            <p:cNvSpPr/>
            <p:nvPr/>
          </p:nvSpPr>
          <p:spPr bwMode="gray">
            <a:xfrm>
              <a:off x="5737468" y="2192749"/>
              <a:ext cx="548640" cy="182880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kube-dns</a:t>
              </a:r>
            </a:p>
          </p:txBody>
        </p:sp>
        <p:sp>
          <p:nvSpPr>
            <p:cNvPr id="28" name="Rounded Rectangle 27"/>
            <p:cNvSpPr/>
            <p:nvPr/>
          </p:nvSpPr>
          <p:spPr bwMode="gray">
            <a:xfrm>
              <a:off x="4668851" y="2702643"/>
              <a:ext cx="511153" cy="247784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Docker*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registry</a:t>
              </a:r>
            </a:p>
          </p:txBody>
        </p:sp>
        <p:sp>
          <p:nvSpPr>
            <p:cNvPr id="29" name="TextBox 28"/>
            <p:cNvSpPr txBox="1"/>
            <p:nvPr/>
          </p:nvSpPr>
          <p:spPr bwMode="black">
            <a:xfrm>
              <a:off x="4236241" y="1821356"/>
              <a:ext cx="1123357" cy="21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Container Platform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99470" y="1773393"/>
            <a:ext cx="822960" cy="462358"/>
            <a:chOff x="1898975" y="1124244"/>
            <a:chExt cx="464942" cy="528398"/>
          </a:xfrm>
        </p:grpSpPr>
        <p:sp>
          <p:nvSpPr>
            <p:cNvPr id="31" name="Rounded Rectangle 30"/>
            <p:cNvSpPr/>
            <p:nvPr/>
          </p:nvSpPr>
          <p:spPr bwMode="gray">
            <a:xfrm>
              <a:off x="1898975" y="1130139"/>
              <a:ext cx="464942" cy="522503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gray">
            <a:xfrm>
              <a:off x="1923052" y="1311872"/>
              <a:ext cx="413282" cy="313502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infrastructure orchestration</a:t>
              </a:r>
            </a:p>
          </p:txBody>
        </p:sp>
        <p:sp>
          <p:nvSpPr>
            <p:cNvPr id="33" name="TextBox 32"/>
            <p:cNvSpPr txBox="1"/>
            <p:nvPr/>
          </p:nvSpPr>
          <p:spPr bwMode="black">
            <a:xfrm>
              <a:off x="1947089" y="1124244"/>
              <a:ext cx="365208" cy="13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 Light" panose="020B0404020203020204"/>
                </a:rPr>
                <a:t>Pods</a:t>
              </a:r>
            </a:p>
          </p:txBody>
        </p:sp>
      </p:grpSp>
      <p:sp>
        <p:nvSpPr>
          <p:cNvPr id="34" name="Rectangle 33"/>
          <p:cNvSpPr/>
          <p:nvPr/>
        </p:nvSpPr>
        <p:spPr bwMode="gray">
          <a:xfrm>
            <a:off x="6789407" y="3477307"/>
            <a:ext cx="4553712" cy="1041003"/>
          </a:xfrm>
          <a:prstGeom prst="rect">
            <a:avLst/>
          </a:prstGeom>
          <a:solidFill>
            <a:srgbClr val="FFFFFF">
              <a:lumMod val="50000"/>
            </a:srgb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734746" y="3477092"/>
            <a:ext cx="4396637" cy="1008609"/>
            <a:chOff x="139489" y="2333856"/>
            <a:chExt cx="3640399" cy="1008609"/>
          </a:xfrm>
        </p:grpSpPr>
        <p:sp>
          <p:nvSpPr>
            <p:cNvPr id="36" name="Rounded Rectangle 35"/>
            <p:cNvSpPr/>
            <p:nvPr/>
          </p:nvSpPr>
          <p:spPr bwMode="gray">
            <a:xfrm>
              <a:off x="1582236" y="2433629"/>
              <a:ext cx="984256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noProof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F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ault</a:t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Management</a:t>
              </a:r>
            </a:p>
          </p:txBody>
        </p:sp>
        <p:sp>
          <p:nvSpPr>
            <p:cNvPr id="37" name="Rounded Rectangle 36"/>
            <p:cNvSpPr/>
            <p:nvPr/>
          </p:nvSpPr>
          <p:spPr bwMode="gray">
            <a:xfrm>
              <a:off x="865397" y="3113865"/>
              <a:ext cx="2532849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ervice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 bwMode="black">
            <a:xfrm>
              <a:off x="139489" y="2333856"/>
              <a:ext cx="892132" cy="19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Titanium Services</a:t>
              </a:r>
            </a:p>
          </p:txBody>
        </p:sp>
        <p:sp>
          <p:nvSpPr>
            <p:cNvPr id="39" name="Rounded Rectangle 38"/>
            <p:cNvSpPr/>
            <p:nvPr/>
          </p:nvSpPr>
          <p:spPr bwMode="gray">
            <a:xfrm>
              <a:off x="2795632" y="2654547"/>
              <a:ext cx="984256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oftware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/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Management</a:t>
              </a:r>
            </a:p>
          </p:txBody>
        </p:sp>
        <p:sp>
          <p:nvSpPr>
            <p:cNvPr id="40" name="Rounded Rectangle 39"/>
            <p:cNvSpPr/>
            <p:nvPr/>
          </p:nvSpPr>
          <p:spPr bwMode="gray">
            <a:xfrm>
              <a:off x="333123" y="2654547"/>
              <a:ext cx="984256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onfiguration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gray">
            <a:xfrm>
              <a:off x="1585959" y="2839563"/>
              <a:ext cx="976851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Host</a:t>
              </a:r>
              <a:b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2" name="Rectangle 41"/>
          <p:cNvSpPr/>
          <p:nvPr/>
        </p:nvSpPr>
        <p:spPr bwMode="gray">
          <a:xfrm>
            <a:off x="6779226" y="1697392"/>
            <a:ext cx="4574574" cy="34686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6801924" y="4536906"/>
            <a:ext cx="4535424" cy="344084"/>
          </a:xfrm>
          <a:prstGeom prst="rect">
            <a:avLst/>
          </a:prstGeom>
          <a:solidFill>
            <a:srgbClr val="FFFFFF">
              <a:lumMod val="5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ounded Rectangle 43"/>
          <p:cNvSpPr/>
          <p:nvPr/>
        </p:nvSpPr>
        <p:spPr bwMode="gray">
          <a:xfrm>
            <a:off x="8606407" y="4619899"/>
            <a:ext cx="914400" cy="182880"/>
          </a:xfrm>
          <a:prstGeom prst="roundRect">
            <a:avLst/>
          </a:prstGeom>
          <a:solidFill>
            <a:srgbClr val="336699">
              <a:lumMod val="75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same as seed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32449" y="4508206"/>
            <a:ext cx="1661032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800" b="1" dirty="0">
                <a:solidFill>
                  <a:srgbClr val="FFFFFF"/>
                </a:solidFill>
                <a:latin typeface="Intel Clear Light" panose="020B0404020203020204"/>
              </a:rPr>
              <a:t>Open Source Building Blocks </a:t>
            </a:r>
          </a:p>
        </p:txBody>
      </p:sp>
      <p:sp>
        <p:nvSpPr>
          <p:cNvPr id="46" name="Rounded Rectangle 45"/>
          <p:cNvSpPr/>
          <p:nvPr/>
        </p:nvSpPr>
        <p:spPr bwMode="gray">
          <a:xfrm>
            <a:off x="10174692" y="4574696"/>
            <a:ext cx="457200" cy="274320"/>
          </a:xfrm>
          <a:prstGeom prst="roundRect">
            <a:avLst/>
          </a:prstGeom>
          <a:solidFill>
            <a:srgbClr val="336699">
              <a:lumMod val="75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err="1" smtClean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Ceph</a:t>
            </a:r>
            <a:r>
              <a:rPr lang="en-US" sz="800" kern="0" dirty="0" smtClean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*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err="1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osd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ounded Rectangle 46"/>
          <p:cNvSpPr/>
          <p:nvPr/>
        </p:nvSpPr>
        <p:spPr bwMode="gray">
          <a:xfrm>
            <a:off x="10675612" y="4571989"/>
            <a:ext cx="457200" cy="274320"/>
          </a:xfrm>
          <a:prstGeom prst="roundRect">
            <a:avLst/>
          </a:prstGeom>
          <a:solidFill>
            <a:srgbClr val="336699">
              <a:lumMod val="75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err="1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C</a:t>
            </a:r>
            <a:r>
              <a:rPr lang="en-US" sz="800" kern="0" dirty="0" err="1" smtClean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eph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mon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75600" y="1684738"/>
            <a:ext cx="6280157" cy="42414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StarlingX is evolving to do the following: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Run OpenStack* containerized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On top of a Bare Metal Kubernetes* cluster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With OpenStack Helm* managing the lifecycle of the OpenStack cluster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With Kubernetes cluster initially supporting: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Docker* runtime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Calico* CNI plugin </a:t>
            </a:r>
          </a:p>
          <a:p>
            <a:pPr lvl="1"/>
            <a:r>
              <a:rPr lang="en-US" sz="1600" dirty="0" err="1">
                <a:solidFill>
                  <a:srgbClr val="0070C0"/>
                </a:solidFill>
              </a:rPr>
              <a:t>Ceph</a:t>
            </a:r>
            <a:r>
              <a:rPr lang="en-US" sz="1600" dirty="0">
                <a:solidFill>
                  <a:srgbClr val="0070C0"/>
                </a:solidFill>
              </a:rPr>
              <a:t>* as persistent storage backend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Helm as the package manager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Local Docker image registry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And Kubernetes cluster being available for non-OpenStack end user applications</a:t>
            </a:r>
            <a:endParaRPr lang="en-US" sz="20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18856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17336DC-24A1-4882-A73C-82BB4F3A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Resources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798A74A-4D73-46F4-8C67-E6F0761EB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Developer Guide: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>
                <a:hlinkClick r:id="rId2"/>
              </a:rPr>
              <a:t>https://wiki.openstack.org/wiki/StarlingX/Developer_Guide</a:t>
            </a:r>
            <a:endParaRPr lang="en-US" sz="1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0CEFA84-BAB9-484A-A540-DE241CA25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Community, Code &amp; Docs:</a:t>
            </a:r>
            <a:br>
              <a:rPr lang="en-US" dirty="0"/>
            </a:br>
            <a:r>
              <a:rPr lang="en-US" sz="1400" dirty="0">
                <a:hlinkClick r:id="rId3"/>
              </a:rPr>
              <a:t>https://www.starlingx.io/</a:t>
            </a:r>
            <a:endParaRPr lang="en-US" sz="1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16" y="2975769"/>
            <a:ext cx="2110155" cy="27432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D87C3F-3220-4C22-9BA0-ED63F4A8D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E02C5D-CEFA-424F-9E33-9381624789B3}"/>
              </a:ext>
            </a:extLst>
          </p:cNvPr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37" y="2918419"/>
            <a:ext cx="223868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31" y="2726724"/>
            <a:ext cx="6419100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19250"/>
            <a:ext cx="10515599" cy="4299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StarlingX Project provides a fully integrated OpenStack* platform with focus on High Availability, Quality of Service, Performance, and Low Latency needed for industrial and telco use cases.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StarlingX is aligned with the </a:t>
            </a:r>
            <a:r>
              <a:rPr lang="en-US" dirty="0" smtClean="0">
                <a:solidFill>
                  <a:srgbClr val="0070C0"/>
                </a:solidFill>
              </a:rPr>
              <a:t>OpenStack </a:t>
            </a:r>
            <a:r>
              <a:rPr lang="en-US" dirty="0">
                <a:solidFill>
                  <a:srgbClr val="0070C0"/>
                </a:solidFill>
              </a:rPr>
              <a:t>Foundation Edge Working Group and the </a:t>
            </a:r>
            <a:r>
              <a:rPr lang="en-US" dirty="0" smtClean="0">
                <a:solidFill>
                  <a:srgbClr val="0070C0"/>
                </a:solidFill>
              </a:rPr>
              <a:t>Linux* </a:t>
            </a:r>
            <a:r>
              <a:rPr lang="en-US" dirty="0">
                <a:solidFill>
                  <a:srgbClr val="0070C0"/>
                </a:solidFill>
              </a:rPr>
              <a:t>Foundation Akraino* Edge Stack.</a:t>
            </a:r>
          </a:p>
          <a:p>
            <a:pPr marL="0" indent="0">
              <a:buNone/>
            </a:pPr>
            <a:endParaRPr lang="en-US" sz="6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41738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Guiding Values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695884"/>
            <a:ext cx="10515600" cy="4062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High availability and robust solutions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High performance &amp; low latency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Highly secure solutions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Scale from single-server deployments to 100+ server deployments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Ensure small footprint of StarlingX infrastructure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Meet all edge computing requirements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Simplicity &amp; usability</a:t>
            </a:r>
          </a:p>
          <a:p>
            <a:pPr marL="0" indent="0">
              <a:buFont typeface="Zapf Dingbats"/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21599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Physical Solution Architecture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 bwMode="gray">
          <a:xfrm>
            <a:off x="2127483" y="1773606"/>
            <a:ext cx="3810001" cy="947553"/>
            <a:chOff x="2280401" y="841662"/>
            <a:chExt cx="4577600" cy="584107"/>
          </a:xfrm>
          <a:solidFill>
            <a:schemeClr val="bg1"/>
          </a:solidFill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gray">
            <a:xfrm>
              <a:off x="2646610" y="841662"/>
              <a:ext cx="3845183" cy="58410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 Light" panose="020B0404020203020204"/>
              </a:endParaRP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2280401" y="887009"/>
              <a:ext cx="4577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00" dirty="0"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External Networks</a:t>
              </a:r>
            </a:p>
          </p:txBody>
        </p:sp>
      </p:grpSp>
      <p:grpSp>
        <p:nvGrpSpPr>
          <p:cNvPr id="9" name="Group 8"/>
          <p:cNvGrpSpPr/>
          <p:nvPr/>
        </p:nvGrpSpPr>
        <p:grpSpPr bwMode="gray">
          <a:xfrm>
            <a:off x="838200" y="3175428"/>
            <a:ext cx="6714067" cy="325270"/>
            <a:chOff x="685800" y="1962150"/>
            <a:chExt cx="7781481" cy="45720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0" name="Rectangle 9"/>
            <p:cNvSpPr/>
            <p:nvPr/>
          </p:nvSpPr>
          <p:spPr bwMode="gray">
            <a:xfrm>
              <a:off x="685800" y="1962150"/>
              <a:ext cx="7781481" cy="4572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>
                <a:lnSpc>
                  <a:spcPct val="90000"/>
                </a:lnSpc>
                <a:spcBef>
                  <a:spcPts val="600"/>
                </a:spcBef>
              </a:pPr>
              <a:r>
                <a:rPr lang="en-US" sz="1000" dirty="0">
                  <a:solidFill>
                    <a:schemeClr val="tx2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Layer 2 Switch</a:t>
              </a:r>
            </a:p>
          </p:txBody>
        </p:sp>
        <p:pic>
          <p:nvPicPr>
            <p:cNvPr id="11" name="Picture 6" descr="http://www.takistmr.com/wp-content/uploads/2011/07/cisco-switch-icon.pn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37020" y="2039251"/>
              <a:ext cx="761999" cy="28230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</p:pic>
      </p:grpSp>
      <p:sp>
        <p:nvSpPr>
          <p:cNvPr id="12" name="Rounded Rectangle 11"/>
          <p:cNvSpPr/>
          <p:nvPr/>
        </p:nvSpPr>
        <p:spPr bwMode="gray">
          <a:xfrm>
            <a:off x="838201" y="3667927"/>
            <a:ext cx="6714066" cy="225761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45720" rIns="45720" rtlCol="0" anchor="b" anchorCtr="0"/>
          <a:lstStyle/>
          <a:p>
            <a:pPr algn="r">
              <a:defRPr/>
            </a:pPr>
            <a:endParaRPr lang="en-US" sz="1000" kern="0" dirty="0">
              <a:solidFill>
                <a:srgbClr val="FFFFFF"/>
              </a:solidFill>
              <a:latin typeface="Intel Clear Light" panose="020B0404020203020204"/>
              <a:ea typeface="ＭＳ Ｐゴシック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08348" y="3835158"/>
            <a:ext cx="762000" cy="668922"/>
            <a:chOff x="6705600" y="2715150"/>
            <a:chExt cx="762000" cy="609600"/>
          </a:xfrm>
        </p:grpSpPr>
        <p:sp>
          <p:nvSpPr>
            <p:cNvPr id="14" name="Rounded Rectangle 13"/>
            <p:cNvSpPr/>
            <p:nvPr/>
          </p:nvSpPr>
          <p:spPr bwMode="gray">
            <a:xfrm>
              <a:off x="6705600" y="27151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Storage Node</a:t>
              </a:r>
            </a:p>
          </p:txBody>
        </p:sp>
        <p:sp>
          <p:nvSpPr>
            <p:cNvPr id="15" name="Rounded Rectangle 14"/>
            <p:cNvSpPr/>
            <p:nvPr/>
          </p:nvSpPr>
          <p:spPr bwMode="gray">
            <a:xfrm>
              <a:off x="6858000" y="28675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Storage Node</a:t>
              </a:r>
            </a:p>
          </p:txBody>
        </p:sp>
      </p:grpSp>
      <p:sp>
        <p:nvSpPr>
          <p:cNvPr id="16" name="Can 15"/>
          <p:cNvSpPr/>
          <p:nvPr/>
        </p:nvSpPr>
        <p:spPr bwMode="gray">
          <a:xfrm>
            <a:off x="5706383" y="4783907"/>
            <a:ext cx="228600" cy="334461"/>
          </a:xfrm>
          <a:prstGeom prst="can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Can 16"/>
          <p:cNvSpPr/>
          <p:nvPr/>
        </p:nvSpPr>
        <p:spPr bwMode="gray">
          <a:xfrm>
            <a:off x="6239783" y="4783907"/>
            <a:ext cx="228600" cy="334461"/>
          </a:xfrm>
          <a:prstGeom prst="can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Can 17"/>
          <p:cNvSpPr/>
          <p:nvPr/>
        </p:nvSpPr>
        <p:spPr bwMode="gray">
          <a:xfrm>
            <a:off x="5973083" y="4783907"/>
            <a:ext cx="228600" cy="334461"/>
          </a:xfrm>
          <a:prstGeom prst="can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22748" y="3835158"/>
            <a:ext cx="762000" cy="668922"/>
            <a:chOff x="7620000" y="2715150"/>
            <a:chExt cx="762000" cy="609600"/>
          </a:xfrm>
        </p:grpSpPr>
        <p:sp>
          <p:nvSpPr>
            <p:cNvPr id="20" name="Rounded Rectangle 19"/>
            <p:cNvSpPr/>
            <p:nvPr/>
          </p:nvSpPr>
          <p:spPr bwMode="gray">
            <a:xfrm>
              <a:off x="7620000" y="27151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Storage Node</a:t>
              </a:r>
            </a:p>
          </p:txBody>
        </p:sp>
        <p:sp>
          <p:nvSpPr>
            <p:cNvPr id="21" name="Rounded Rectangle 20"/>
            <p:cNvSpPr/>
            <p:nvPr/>
          </p:nvSpPr>
          <p:spPr bwMode="gray">
            <a:xfrm>
              <a:off x="7772400" y="28675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Storage Node</a:t>
              </a:r>
            </a:p>
          </p:txBody>
        </p:sp>
      </p:grpSp>
      <p:sp>
        <p:nvSpPr>
          <p:cNvPr id="22" name="Can 21"/>
          <p:cNvSpPr/>
          <p:nvPr/>
        </p:nvSpPr>
        <p:spPr bwMode="gray">
          <a:xfrm>
            <a:off x="6620783" y="4783907"/>
            <a:ext cx="228600" cy="334461"/>
          </a:xfrm>
          <a:prstGeom prst="can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Can 22"/>
          <p:cNvSpPr/>
          <p:nvPr/>
        </p:nvSpPr>
        <p:spPr bwMode="gray">
          <a:xfrm>
            <a:off x="7135133" y="4783907"/>
            <a:ext cx="228600" cy="334461"/>
          </a:xfrm>
          <a:prstGeom prst="can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Can 23"/>
          <p:cNvSpPr/>
          <p:nvPr/>
        </p:nvSpPr>
        <p:spPr bwMode="gray">
          <a:xfrm>
            <a:off x="6887483" y="4783907"/>
            <a:ext cx="228600" cy="334461"/>
          </a:xfrm>
          <a:prstGeom prst="can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ounded Rectangle 78"/>
          <p:cNvSpPr/>
          <p:nvPr/>
        </p:nvSpPr>
        <p:spPr bwMode="gray">
          <a:xfrm>
            <a:off x="914400" y="3835158"/>
            <a:ext cx="609600" cy="5016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t" anchorCtr="1"/>
          <a:lstStyle/>
          <a:p>
            <a:pPr algn="ctr">
              <a:defRPr/>
            </a:pPr>
            <a:r>
              <a:rPr lang="en-US" sz="900" kern="0" dirty="0">
                <a:solidFill>
                  <a:schemeClr val="tx2"/>
                </a:solidFill>
                <a:latin typeface="Intel Clear Light" panose="020B0404020203020204"/>
                <a:ea typeface="ＭＳ Ｐゴシック" pitchFamily="34" charset="-128"/>
              </a:rPr>
              <a:t>Control</a:t>
            </a:r>
          </a:p>
          <a:p>
            <a:pPr algn="ctr">
              <a:defRPr/>
            </a:pPr>
            <a:r>
              <a:rPr lang="en-US" sz="900" kern="0" dirty="0">
                <a:solidFill>
                  <a:schemeClr val="tx2"/>
                </a:solidFill>
                <a:latin typeface="Intel Clear Light" panose="020B0404020203020204"/>
                <a:ea typeface="ＭＳ Ｐゴシック" pitchFamily="34" charset="-128"/>
              </a:rPr>
              <a:t>Node</a:t>
            </a:r>
          </a:p>
        </p:txBody>
      </p:sp>
      <p:sp>
        <p:nvSpPr>
          <p:cNvPr id="26" name="Rounded Rectangle 79"/>
          <p:cNvSpPr/>
          <p:nvPr/>
        </p:nvSpPr>
        <p:spPr bwMode="gray">
          <a:xfrm>
            <a:off x="1676400" y="3835158"/>
            <a:ext cx="609600" cy="5016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t" anchorCtr="1"/>
          <a:lstStyle/>
          <a:p>
            <a:pPr algn="ctr">
              <a:defRPr/>
            </a:pPr>
            <a:r>
              <a:rPr lang="en-US" sz="900" kern="0" dirty="0">
                <a:solidFill>
                  <a:schemeClr val="tx2"/>
                </a:solidFill>
                <a:latin typeface="Intel Clear Light" panose="020B0404020203020204"/>
                <a:ea typeface="ＭＳ Ｐゴシック" pitchFamily="34" charset="-128"/>
              </a:rPr>
              <a:t>Control</a:t>
            </a:r>
          </a:p>
          <a:p>
            <a:pPr algn="ctr">
              <a:defRPr/>
            </a:pPr>
            <a:r>
              <a:rPr lang="en-US" sz="900" kern="0" dirty="0">
                <a:solidFill>
                  <a:schemeClr val="tx2"/>
                </a:solidFill>
                <a:latin typeface="Intel Clear Light" panose="020B0404020203020204"/>
                <a:ea typeface="ＭＳ Ｐゴシック" pitchFamily="34" charset="-128"/>
              </a:rPr>
              <a:t>Node</a:t>
            </a:r>
          </a:p>
        </p:txBody>
      </p:sp>
      <p:grpSp>
        <p:nvGrpSpPr>
          <p:cNvPr id="27" name="Group 26"/>
          <p:cNvGrpSpPr/>
          <p:nvPr/>
        </p:nvGrpSpPr>
        <p:grpSpPr bwMode="gray">
          <a:xfrm>
            <a:off x="1331081" y="4616361"/>
            <a:ext cx="1371600" cy="1254229"/>
            <a:chOff x="873881" y="1226274"/>
            <a:chExt cx="1371600" cy="1143000"/>
          </a:xfrm>
          <a:solidFill>
            <a:schemeClr val="accent1"/>
          </a:solidFill>
        </p:grpSpPr>
        <p:sp>
          <p:nvSpPr>
            <p:cNvPr id="28" name="Rounded Rectangle 27"/>
            <p:cNvSpPr/>
            <p:nvPr/>
          </p:nvSpPr>
          <p:spPr bwMode="gray">
            <a:xfrm>
              <a:off x="873881" y="1226274"/>
              <a:ext cx="1371600" cy="1143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t" anchorCtr="0"/>
            <a:lstStyle/>
            <a:p>
              <a:pPr algn="ctr">
                <a:defRPr/>
              </a:pPr>
              <a:r>
                <a:rPr lang="en-US" sz="900" kern="0" dirty="0">
                  <a:solidFill>
                    <a:sysClr val="windowText" lastClr="000000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29" name="Rounded Rectangle 28"/>
            <p:cNvSpPr/>
            <p:nvPr/>
          </p:nvSpPr>
          <p:spPr bwMode="gray">
            <a:xfrm>
              <a:off x="950081" y="1457252"/>
              <a:ext cx="400050" cy="23098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/>
              <a:r>
                <a:rPr lang="en-US" sz="900" kern="0" dirty="0">
                  <a:latin typeface="Intel Clear Light" panose="020B0404020203020204"/>
                  <a:ea typeface="ＭＳ Ｐゴシック" pitchFamily="34" charset="-128"/>
                </a:rPr>
                <a:t>VM</a:t>
              </a:r>
            </a:p>
          </p:txBody>
        </p:sp>
        <p:sp>
          <p:nvSpPr>
            <p:cNvPr id="30" name="Rounded Rectangle 29"/>
            <p:cNvSpPr/>
            <p:nvPr/>
          </p:nvSpPr>
          <p:spPr bwMode="gray">
            <a:xfrm>
              <a:off x="1397756" y="1457253"/>
              <a:ext cx="361950" cy="23098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/>
              <a:r>
                <a:rPr lang="en-US" sz="900" kern="0" dirty="0">
                  <a:latin typeface="Intel Clear Light" panose="020B0404020203020204"/>
                  <a:ea typeface="ＭＳ Ｐゴシック" pitchFamily="34" charset="-128"/>
                </a:rPr>
                <a:t>VM</a:t>
              </a:r>
            </a:p>
          </p:txBody>
        </p:sp>
        <p:sp>
          <p:nvSpPr>
            <p:cNvPr id="31" name="Rounded Rectangle 30"/>
            <p:cNvSpPr/>
            <p:nvPr/>
          </p:nvSpPr>
          <p:spPr bwMode="gray">
            <a:xfrm>
              <a:off x="1807331" y="1457254"/>
              <a:ext cx="361950" cy="23098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/>
              <a:r>
                <a:rPr lang="en-US" sz="900" kern="0" dirty="0">
                  <a:latin typeface="Intel Clear Light" panose="020B0404020203020204"/>
                  <a:ea typeface="ＭＳ Ｐゴシック" pitchFamily="34" charset="-128"/>
                </a:rPr>
                <a:t>VM</a:t>
              </a:r>
            </a:p>
          </p:txBody>
        </p:sp>
        <p:sp>
          <p:nvSpPr>
            <p:cNvPr id="32" name="Rounded Rectangle 31"/>
            <p:cNvSpPr/>
            <p:nvPr/>
          </p:nvSpPr>
          <p:spPr bwMode="gray">
            <a:xfrm>
              <a:off x="950081" y="1764434"/>
              <a:ext cx="1219200" cy="22860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pitchFamily="34" charset="-128"/>
                </a:rPr>
                <a:t>{OVS-DPDK, SRIOV}</a:t>
              </a:r>
            </a:p>
          </p:txBody>
        </p:sp>
        <p:sp>
          <p:nvSpPr>
            <p:cNvPr id="33" name="Rounded Rectangle 32"/>
            <p:cNvSpPr/>
            <p:nvPr/>
          </p:nvSpPr>
          <p:spPr bwMode="gray">
            <a:xfrm>
              <a:off x="950081" y="2069234"/>
              <a:ext cx="1219200" cy="22860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pitchFamily="34" charset="-128"/>
                </a:rPr>
                <a:t>Compute Platform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 bwMode="gray">
          <a:xfrm>
            <a:off x="2778881" y="5207968"/>
            <a:ext cx="573919" cy="684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sm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2590800" y="3835158"/>
            <a:ext cx="1676400" cy="1672305"/>
            <a:chOff x="2438400" y="2715150"/>
            <a:chExt cx="1676400" cy="1524000"/>
          </a:xfrm>
        </p:grpSpPr>
        <p:sp>
          <p:nvSpPr>
            <p:cNvPr id="36" name="Rounded Rectangle 35"/>
            <p:cNvSpPr/>
            <p:nvPr/>
          </p:nvSpPr>
          <p:spPr bwMode="gray">
            <a:xfrm>
              <a:off x="2438400" y="27151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37" name="Rounded Rectangle 36"/>
            <p:cNvSpPr/>
            <p:nvPr/>
          </p:nvSpPr>
          <p:spPr bwMode="gray">
            <a:xfrm>
              <a:off x="2590800" y="28675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38" name="Rounded Rectangle 37"/>
            <p:cNvSpPr/>
            <p:nvPr/>
          </p:nvSpPr>
          <p:spPr bwMode="gray">
            <a:xfrm>
              <a:off x="2743200" y="30199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39" name="Rounded Rectangle 38"/>
            <p:cNvSpPr/>
            <p:nvPr/>
          </p:nvSpPr>
          <p:spPr bwMode="gray">
            <a:xfrm>
              <a:off x="2895600" y="31723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0" name="Rounded Rectangle 39"/>
            <p:cNvSpPr/>
            <p:nvPr/>
          </p:nvSpPr>
          <p:spPr bwMode="gray">
            <a:xfrm>
              <a:off x="3048000" y="33247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1" name="Rounded Rectangle 40"/>
            <p:cNvSpPr/>
            <p:nvPr/>
          </p:nvSpPr>
          <p:spPr bwMode="gray">
            <a:xfrm>
              <a:off x="3200400" y="34771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2" name="Rounded Rectangle 41"/>
            <p:cNvSpPr/>
            <p:nvPr/>
          </p:nvSpPr>
          <p:spPr bwMode="gray">
            <a:xfrm>
              <a:off x="3352800" y="36295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3" name="Rounded Rectangle 42"/>
            <p:cNvSpPr/>
            <p:nvPr/>
          </p:nvSpPr>
          <p:spPr bwMode="gray">
            <a:xfrm>
              <a:off x="3505200" y="37819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t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33800" y="3840379"/>
            <a:ext cx="1676400" cy="1667084"/>
            <a:chOff x="3581400" y="2719908"/>
            <a:chExt cx="1676400" cy="1519242"/>
          </a:xfrm>
        </p:grpSpPr>
        <p:sp>
          <p:nvSpPr>
            <p:cNvPr id="45" name="Rounded Rectangle 44"/>
            <p:cNvSpPr/>
            <p:nvPr/>
          </p:nvSpPr>
          <p:spPr bwMode="gray">
            <a:xfrm>
              <a:off x="3581400" y="2719908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6" name="Rounded Rectangle 45"/>
            <p:cNvSpPr/>
            <p:nvPr/>
          </p:nvSpPr>
          <p:spPr bwMode="gray">
            <a:xfrm>
              <a:off x="3733800" y="2872308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7" name="Rounded Rectangle 46"/>
            <p:cNvSpPr/>
            <p:nvPr/>
          </p:nvSpPr>
          <p:spPr bwMode="gray">
            <a:xfrm>
              <a:off x="3886200" y="3024708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8" name="Rounded Rectangle 47"/>
            <p:cNvSpPr/>
            <p:nvPr/>
          </p:nvSpPr>
          <p:spPr bwMode="gray">
            <a:xfrm>
              <a:off x="4038600" y="3177108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49" name="Rounded Rectangle 48"/>
            <p:cNvSpPr/>
            <p:nvPr/>
          </p:nvSpPr>
          <p:spPr bwMode="gray">
            <a:xfrm>
              <a:off x="4191000" y="3329508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50" name="Rounded Rectangle 49"/>
            <p:cNvSpPr/>
            <p:nvPr/>
          </p:nvSpPr>
          <p:spPr bwMode="gray">
            <a:xfrm>
              <a:off x="4343400" y="3481908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51" name="Rounded Rectangle 50"/>
            <p:cNvSpPr/>
            <p:nvPr/>
          </p:nvSpPr>
          <p:spPr bwMode="gray">
            <a:xfrm>
              <a:off x="4495800" y="3634308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  <p:sp>
          <p:nvSpPr>
            <p:cNvPr id="52" name="Rounded Rectangle 51"/>
            <p:cNvSpPr/>
            <p:nvPr/>
          </p:nvSpPr>
          <p:spPr bwMode="gray">
            <a:xfrm>
              <a:off x="4648200" y="3781950"/>
              <a:ext cx="609600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45720" rIns="45720" rtlCol="0" anchor="t" anchorCtr="1"/>
            <a:lstStyle/>
            <a:p>
              <a:pPr algn="ctr">
                <a:defRPr/>
              </a:pPr>
              <a:r>
                <a:rPr lang="en-US" sz="900" kern="0" dirty="0">
                  <a:solidFill>
                    <a:schemeClr val="tx2"/>
                  </a:solidFill>
                  <a:latin typeface="Intel Clear Light" panose="020B0404020203020204"/>
                  <a:ea typeface="ＭＳ Ｐゴシック" pitchFamily="34" charset="-128"/>
                </a:rPr>
                <a:t>Compute Node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 bwMode="gray">
          <a:xfrm>
            <a:off x="6013148" y="3500697"/>
            <a:ext cx="0" cy="33446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gray">
          <a:xfrm>
            <a:off x="6927549" y="3500697"/>
            <a:ext cx="0" cy="33446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gray">
          <a:xfrm>
            <a:off x="4036707" y="3500697"/>
            <a:ext cx="0" cy="33446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gray">
          <a:xfrm>
            <a:off x="2895600" y="3500696"/>
            <a:ext cx="0" cy="33446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gray">
          <a:xfrm>
            <a:off x="1989246" y="3500697"/>
            <a:ext cx="0" cy="33446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gray">
          <a:xfrm>
            <a:off x="1220620" y="3500695"/>
            <a:ext cx="0" cy="33446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gray">
          <a:xfrm>
            <a:off x="3145350" y="2920608"/>
            <a:ext cx="0" cy="30480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gray">
          <a:xfrm>
            <a:off x="4984057" y="2904952"/>
            <a:ext cx="0" cy="30480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61" name="Picture 2" descr="http://www.clker.com/cliparts/8/f/9/a/11949856431316298822router_joeseph_teed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858408" y="2472551"/>
            <a:ext cx="609600" cy="4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clker.com/cliparts/8/f/9/a/11949856431316298822router_joeseph_teed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87208" y="2456895"/>
            <a:ext cx="609600" cy="4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 bwMode="gray">
          <a:xfrm>
            <a:off x="3468008" y="2719784"/>
            <a:ext cx="1219200" cy="337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Layer 3 Routers</a:t>
            </a:r>
          </a:p>
        </p:txBody>
      </p:sp>
      <p:sp>
        <p:nvSpPr>
          <p:cNvPr id="64" name="Rectangle 63"/>
          <p:cNvSpPr/>
          <p:nvPr/>
        </p:nvSpPr>
        <p:spPr bwMode="gray">
          <a:xfrm>
            <a:off x="940404" y="1316262"/>
            <a:ext cx="3533775" cy="337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Standard Configuration</a:t>
            </a:r>
          </a:p>
        </p:txBody>
      </p:sp>
      <p:sp>
        <p:nvSpPr>
          <p:cNvPr id="65" name="Double Bracket 64"/>
          <p:cNvSpPr/>
          <p:nvPr/>
        </p:nvSpPr>
        <p:spPr>
          <a:xfrm>
            <a:off x="5577719" y="3749626"/>
            <a:ext cx="1891696" cy="1646025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Intel Clear Light" panose="020B0404020203020204"/>
            </a:endParaRPr>
          </a:p>
        </p:txBody>
      </p:sp>
      <p:sp>
        <p:nvSpPr>
          <p:cNvPr id="66" name="Rectangle 65"/>
          <p:cNvSpPr/>
          <p:nvPr/>
        </p:nvSpPr>
        <p:spPr bwMode="gray">
          <a:xfrm>
            <a:off x="5906408" y="5199723"/>
            <a:ext cx="1219200" cy="337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r>
              <a:rPr lang="en-US" sz="1000" b="1" i="1" dirty="0">
                <a:solidFill>
                  <a:srgbClr val="00206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Optional</a:t>
            </a:r>
            <a:br>
              <a:rPr lang="en-US" sz="1000" b="1" i="1" dirty="0">
                <a:solidFill>
                  <a:srgbClr val="00206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</a:br>
            <a:r>
              <a:rPr lang="en-US" sz="1000" b="1" i="1" dirty="0">
                <a:solidFill>
                  <a:srgbClr val="00206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2-9 Storage Nodes</a:t>
            </a:r>
          </a:p>
        </p:txBody>
      </p:sp>
      <p:sp>
        <p:nvSpPr>
          <p:cNvPr id="67" name="Rectangle 66"/>
          <p:cNvSpPr/>
          <p:nvPr/>
        </p:nvSpPr>
        <p:spPr bwMode="gray">
          <a:xfrm>
            <a:off x="3029663" y="5560012"/>
            <a:ext cx="2997201" cy="337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r>
              <a:rPr lang="en-US" sz="1000" b="1" i="1" dirty="0">
                <a:solidFill>
                  <a:srgbClr val="00206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2-100 Compute Nodes</a:t>
            </a:r>
          </a:p>
        </p:txBody>
      </p:sp>
      <p:sp>
        <p:nvSpPr>
          <p:cNvPr id="68" name="Rectangle 67"/>
          <p:cNvSpPr/>
          <p:nvPr/>
        </p:nvSpPr>
        <p:spPr bwMode="gray">
          <a:xfrm>
            <a:off x="900649" y="4288299"/>
            <a:ext cx="1371600" cy="337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r>
              <a:rPr lang="en-US" sz="1000" b="1" i="1" dirty="0">
                <a:solidFill>
                  <a:srgbClr val="00206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1:1 HA Control Cluster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742" y="4541740"/>
            <a:ext cx="747806" cy="19160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68" y="4154054"/>
            <a:ext cx="600932" cy="18279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915" y="4153261"/>
            <a:ext cx="600932" cy="1827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154" y="5313756"/>
            <a:ext cx="600932" cy="1827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772" y="5340232"/>
            <a:ext cx="600932" cy="182795"/>
          </a:xfrm>
          <a:prstGeom prst="rect">
            <a:avLst/>
          </a:prstGeom>
        </p:spPr>
      </p:pic>
      <p:sp>
        <p:nvSpPr>
          <p:cNvPr id="75" name="Content Placeholder 2"/>
          <p:cNvSpPr txBox="1">
            <a:spLocks/>
          </p:cNvSpPr>
          <p:nvPr/>
        </p:nvSpPr>
        <p:spPr>
          <a:xfrm>
            <a:off x="5945551" y="1968837"/>
            <a:ext cx="1586904" cy="5966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5493"/>
              </a:buClr>
              <a:buSzPct val="85000"/>
              <a:buFont typeface="Arial" panose="020B0604020202020204" pitchFamily="34" charset="0"/>
              <a:buChar char="•"/>
              <a:defRPr sz="2100" b="0" i="0" kern="1200">
                <a:solidFill>
                  <a:srgbClr val="17D2ED"/>
                </a:solidFill>
                <a:latin typeface="Arial" panose="020B0604020202020204" pitchFamily="34" charset="0"/>
                <a:ea typeface="Intel Clear Light" panose="020B0404020203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493"/>
              </a:buClr>
              <a:buSzPct val="85000"/>
              <a:buFont typeface="Arial" panose="020B0604020202020204" pitchFamily="34" charset="0"/>
              <a:buChar char="•"/>
              <a:defRPr sz="1800" b="0" i="0" kern="1200">
                <a:solidFill>
                  <a:srgbClr val="17D2ED"/>
                </a:solidFill>
                <a:latin typeface="Arial" panose="020B0604020202020204" pitchFamily="34" charset="0"/>
                <a:ea typeface="Intel Clear Light" panose="020B0404020203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493"/>
              </a:buClr>
              <a:buSzPct val="85000"/>
              <a:buFont typeface="Arial" panose="020B0604020202020204" pitchFamily="34" charset="0"/>
              <a:buChar char="•"/>
              <a:defRPr sz="1500" b="0" i="0" kern="1200">
                <a:solidFill>
                  <a:srgbClr val="17D2ED"/>
                </a:solidFill>
                <a:latin typeface="Arial" panose="020B0604020202020204" pitchFamily="34" charset="0"/>
                <a:ea typeface="Intel Clear Light" panose="020B0404020203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493"/>
              </a:buClr>
              <a:buSzPct val="85000"/>
              <a:buFont typeface="Arial" panose="020B0604020202020204" pitchFamily="34" charset="0"/>
              <a:buChar char="•"/>
              <a:defRPr sz="1350" b="0" i="0" kern="1200">
                <a:solidFill>
                  <a:srgbClr val="17D2ED"/>
                </a:solidFill>
                <a:latin typeface="Arial" panose="020B0604020202020204" pitchFamily="34" charset="0"/>
                <a:ea typeface="Intel Clear Light" panose="020B0404020203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493"/>
              </a:buClr>
              <a:buSzPct val="85000"/>
              <a:buFont typeface="Arial" panose="020B0604020202020204" pitchFamily="34" charset="0"/>
              <a:buChar char="•"/>
              <a:defRPr sz="1350" b="0" i="0" kern="1200">
                <a:solidFill>
                  <a:srgbClr val="17D2ED"/>
                </a:solidFill>
                <a:latin typeface="Arial" panose="020B0604020202020204" pitchFamily="34" charset="0"/>
                <a:ea typeface="Intel Clear Light" panose="020B0404020203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50" i="1" dirty="0">
                <a:solidFill>
                  <a:schemeClr val="accent1">
                    <a:lumMod val="75000"/>
                  </a:schemeClr>
                </a:solidFill>
                <a:latin typeface="Intel Clear Light" panose="020B0404020203020204"/>
              </a:rPr>
              <a:t>StarlingX provides a </a:t>
            </a:r>
            <a:br>
              <a:rPr lang="en-US" sz="1050" i="1" dirty="0">
                <a:solidFill>
                  <a:schemeClr val="accent1">
                    <a:lumMod val="75000"/>
                  </a:schemeClr>
                </a:solidFill>
                <a:latin typeface="Intel Clear Light" panose="020B0404020203020204"/>
              </a:rPr>
            </a:br>
            <a:r>
              <a:rPr lang="en-US" sz="1050" i="1" dirty="0">
                <a:solidFill>
                  <a:schemeClr val="accent1">
                    <a:lumMod val="75000"/>
                  </a:schemeClr>
                </a:solidFill>
                <a:latin typeface="Intel Clear Light" panose="020B0404020203020204"/>
              </a:rPr>
              <a:t>bare metal deployment of OpenStack.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7590367" y="1695885"/>
            <a:ext cx="3811058" cy="4368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050" dirty="0">
                <a:solidFill>
                  <a:srgbClr val="0070C0"/>
                </a:solidFill>
              </a:rPr>
              <a:t>The StarlingX 'Standard Configuration' consists of: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2 Node High Availability Controller Node cluster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2-100 Compute Node cluster (Note: Up to 100 only with Ceph* Storage Node cluster)</a:t>
            </a:r>
          </a:p>
          <a:p>
            <a:pPr lvl="1"/>
            <a:r>
              <a:rPr lang="en-US" sz="900" i="1" dirty="0">
                <a:solidFill>
                  <a:srgbClr val="0070C0"/>
                </a:solidFill>
              </a:rPr>
              <a:t>Optional: 2-9 Node Ceph Storage Node cluster</a:t>
            </a:r>
          </a:p>
          <a:p>
            <a:pPr fontAlgn="auto">
              <a:spcAft>
                <a:spcPts val="0"/>
              </a:spcAft>
            </a:pPr>
            <a:r>
              <a:rPr lang="en-US" sz="1050" dirty="0">
                <a:solidFill>
                  <a:srgbClr val="0070C0"/>
                </a:solidFill>
              </a:rPr>
              <a:t>StarlingX Service Manager provides Cluster Management for HA Control Node cluster</a:t>
            </a:r>
          </a:p>
          <a:p>
            <a:pPr fontAlgn="auto">
              <a:spcAft>
                <a:spcPts val="0"/>
              </a:spcAft>
            </a:pPr>
            <a:r>
              <a:rPr lang="en-US" sz="1050" dirty="0">
                <a:solidFill>
                  <a:srgbClr val="0070C0"/>
                </a:solidFill>
              </a:rPr>
              <a:t>Neutron's L3 Networking Services are distributed across Compute Nodes</a:t>
            </a:r>
          </a:p>
          <a:p>
            <a:pPr fontAlgn="auto">
              <a:spcAft>
                <a:spcPts val="0"/>
              </a:spcAft>
            </a:pPr>
            <a:r>
              <a:rPr lang="en-US" sz="1050" dirty="0">
                <a:solidFill>
                  <a:srgbClr val="0070C0"/>
                </a:solidFill>
              </a:rPr>
              <a:t>Cinder backend can be: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LVM on Controllers (DRBD synched for HA) and/or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On Ceph Storage Nodes</a:t>
            </a:r>
          </a:p>
          <a:p>
            <a:pPr fontAlgn="auto">
              <a:spcAft>
                <a:spcPts val="0"/>
              </a:spcAft>
            </a:pPr>
            <a:r>
              <a:rPr lang="en-US" sz="1050" dirty="0">
                <a:solidFill>
                  <a:srgbClr val="0070C0"/>
                </a:solidFill>
              </a:rPr>
              <a:t>Glance backend can be: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File system on Controllers (DRBD synched for HA) and/or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On Ceph Storage Nodes</a:t>
            </a:r>
          </a:p>
          <a:p>
            <a:pPr fontAlgn="auto">
              <a:spcAft>
                <a:spcPts val="0"/>
              </a:spcAft>
            </a:pPr>
            <a:r>
              <a:rPr lang="en-US" sz="1050" dirty="0">
                <a:solidFill>
                  <a:srgbClr val="0070C0"/>
                </a:solidFill>
              </a:rPr>
              <a:t>Swift backend is only supported on Ceph Storage Nodes</a:t>
            </a:r>
          </a:p>
          <a:p>
            <a:pPr fontAlgn="auto">
              <a:spcAft>
                <a:spcPts val="0"/>
              </a:spcAft>
            </a:pPr>
            <a:r>
              <a:rPr lang="en-US" sz="1050" dirty="0">
                <a:solidFill>
                  <a:srgbClr val="0070C0"/>
                </a:solidFill>
              </a:rPr>
              <a:t>Ceph Storage Nodes can be deployed in 'replication groups'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Groups of 2x Storage Nodes for replication factor of 2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Groups of 3x Storage Nodes for replication factor of 3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28524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Scale Small or Scale Large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 bwMode="gray">
          <a:xfrm>
            <a:off x="4630585" y="2541307"/>
            <a:ext cx="1198034" cy="2658859"/>
          </a:xfrm>
          <a:prstGeom prst="rect">
            <a:avLst/>
          </a:prstGeom>
          <a:solidFill>
            <a:srgbClr val="FFFFFF"/>
          </a:solidFill>
          <a:ln w="9525">
            <a:solidFill>
              <a:srgbClr val="5F5F5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Rounded Rectangle 63"/>
          <p:cNvSpPr/>
          <p:nvPr/>
        </p:nvSpPr>
        <p:spPr bwMode="gray">
          <a:xfrm>
            <a:off x="4698318" y="4122400"/>
            <a:ext cx="1070893" cy="228541"/>
          </a:xfrm>
          <a:prstGeom prst="roundRect">
            <a:avLst>
              <a:gd name="adj" fmla="val 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 Light" panose="020B0404020203020204"/>
            </a:endParaRPr>
          </a:p>
        </p:txBody>
      </p:sp>
      <p:sp>
        <p:nvSpPr>
          <p:cNvPr id="65" name="Rounded Rectangle 64"/>
          <p:cNvSpPr/>
          <p:nvPr/>
        </p:nvSpPr>
        <p:spPr bwMode="gray">
          <a:xfrm>
            <a:off x="4694154" y="4384730"/>
            <a:ext cx="1070893" cy="228541"/>
          </a:xfrm>
          <a:prstGeom prst="roundRect">
            <a:avLst>
              <a:gd name="adj" fmla="val 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 Light" panose="020B0404020203020204"/>
            </a:endParaRPr>
          </a:p>
        </p:txBody>
      </p:sp>
      <p:sp>
        <p:nvSpPr>
          <p:cNvPr id="66" name="Rounded Rectangle 65"/>
          <p:cNvSpPr/>
          <p:nvPr/>
        </p:nvSpPr>
        <p:spPr bwMode="gray">
          <a:xfrm>
            <a:off x="4694153" y="4650221"/>
            <a:ext cx="1070893" cy="228541"/>
          </a:xfrm>
          <a:prstGeom prst="roundRect">
            <a:avLst>
              <a:gd name="adj" fmla="val 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 Light" panose="020B0404020203020204"/>
            </a:endParaRPr>
          </a:p>
        </p:txBody>
      </p:sp>
      <p:sp>
        <p:nvSpPr>
          <p:cNvPr id="67" name="Rounded Rectangle 66"/>
          <p:cNvSpPr/>
          <p:nvPr/>
        </p:nvSpPr>
        <p:spPr bwMode="gray">
          <a:xfrm>
            <a:off x="4694520" y="4915800"/>
            <a:ext cx="1070893" cy="228541"/>
          </a:xfrm>
          <a:prstGeom prst="roundRect">
            <a:avLst>
              <a:gd name="adj" fmla="val 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 Light" panose="020B0404020203020204"/>
            </a:endParaRPr>
          </a:p>
        </p:txBody>
      </p:sp>
      <p:sp>
        <p:nvSpPr>
          <p:cNvPr id="68" name="Rectangle 67"/>
          <p:cNvSpPr/>
          <p:nvPr/>
        </p:nvSpPr>
        <p:spPr bwMode="gray">
          <a:xfrm>
            <a:off x="2721553" y="2043407"/>
            <a:ext cx="1676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45720" rIns="45720" rtlCol="0" anchor="t" anchorCtr="0"/>
          <a:lstStyle/>
          <a:p>
            <a:pPr algn="ctr" defTabSz="914400">
              <a:lnSpc>
                <a:spcPct val="114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00000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Dual Server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937082" y="2541307"/>
            <a:ext cx="1219200" cy="990600"/>
            <a:chOff x="2133601" y="1657350"/>
            <a:chExt cx="1219200" cy="990600"/>
          </a:xfrm>
        </p:grpSpPr>
        <p:sp>
          <p:nvSpPr>
            <p:cNvPr id="70" name="Rounded Rectangle 69"/>
            <p:cNvSpPr/>
            <p:nvPr/>
          </p:nvSpPr>
          <p:spPr bwMode="gray">
            <a:xfrm>
              <a:off x="2133601" y="1657350"/>
              <a:ext cx="1219200" cy="99060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 Light" panose="020B0404020203020204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gray">
            <a:xfrm>
              <a:off x="2224245" y="19573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Compute</a:t>
              </a:r>
            </a:p>
          </p:txBody>
        </p:sp>
        <p:sp>
          <p:nvSpPr>
            <p:cNvPr id="72" name="Rounded Rectangle 71"/>
            <p:cNvSpPr/>
            <p:nvPr/>
          </p:nvSpPr>
          <p:spPr bwMode="gray">
            <a:xfrm>
              <a:off x="2224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73" name="Rounded Rectangle 72"/>
            <p:cNvSpPr/>
            <p:nvPr/>
          </p:nvSpPr>
          <p:spPr bwMode="gray">
            <a:xfrm>
              <a:off x="2224245" y="21859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Control</a:t>
              </a:r>
            </a:p>
          </p:txBody>
        </p:sp>
        <p:sp>
          <p:nvSpPr>
            <p:cNvPr id="74" name="Rounded Rectangle 73"/>
            <p:cNvSpPr/>
            <p:nvPr/>
          </p:nvSpPr>
          <p:spPr bwMode="gray">
            <a:xfrm>
              <a:off x="2605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75" name="Rounded Rectangle 74"/>
            <p:cNvSpPr/>
            <p:nvPr/>
          </p:nvSpPr>
          <p:spPr bwMode="gray">
            <a:xfrm>
              <a:off x="2986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76" name="Rounded Rectangle 75"/>
            <p:cNvSpPr/>
            <p:nvPr/>
          </p:nvSpPr>
          <p:spPr bwMode="gray">
            <a:xfrm>
              <a:off x="2224245" y="24145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Storage</a:t>
              </a:r>
            </a:p>
          </p:txBody>
        </p:sp>
      </p:grpSp>
      <p:sp>
        <p:nvSpPr>
          <p:cNvPr id="77" name="TextBox 76"/>
          <p:cNvSpPr txBox="1"/>
          <p:nvPr/>
        </p:nvSpPr>
        <p:spPr bwMode="gray">
          <a:xfrm>
            <a:off x="2708481" y="4679357"/>
            <a:ext cx="16764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Intel Clear Light" panose="020B0404020203020204"/>
              </a:rPr>
              <a:t>1:1 protected pair </a:t>
            </a:r>
            <a:br>
              <a:rPr lang="en-US" sz="1000" dirty="0">
                <a:solidFill>
                  <a:srgbClr val="000000"/>
                </a:solidFill>
                <a:latin typeface="Intel Clear Light" panose="020B0404020203020204"/>
              </a:rPr>
            </a:br>
            <a:r>
              <a:rPr lang="en-US" sz="1000" dirty="0">
                <a:solidFill>
                  <a:srgbClr val="000000"/>
                </a:solidFill>
                <a:latin typeface="Intel Clear Light" panose="020B0404020203020204"/>
              </a:rPr>
              <a:t>of servers 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937081" y="3608107"/>
            <a:ext cx="1219200" cy="990600"/>
            <a:chOff x="2133601" y="1657350"/>
            <a:chExt cx="1219200" cy="990600"/>
          </a:xfrm>
        </p:grpSpPr>
        <p:sp>
          <p:nvSpPr>
            <p:cNvPr id="79" name="Rounded Rectangle 78"/>
            <p:cNvSpPr/>
            <p:nvPr/>
          </p:nvSpPr>
          <p:spPr bwMode="gray">
            <a:xfrm>
              <a:off x="2133601" y="1657350"/>
              <a:ext cx="1219200" cy="99060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 Light" panose="020B0404020203020204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gray">
            <a:xfrm>
              <a:off x="2224245" y="19573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Compute</a:t>
              </a:r>
            </a:p>
          </p:txBody>
        </p:sp>
        <p:sp>
          <p:nvSpPr>
            <p:cNvPr id="81" name="Rounded Rectangle 80"/>
            <p:cNvSpPr/>
            <p:nvPr/>
          </p:nvSpPr>
          <p:spPr bwMode="gray">
            <a:xfrm>
              <a:off x="2224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82" name="Rounded Rectangle 81"/>
            <p:cNvSpPr/>
            <p:nvPr/>
          </p:nvSpPr>
          <p:spPr bwMode="gray">
            <a:xfrm>
              <a:off x="2224245" y="21859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Control</a:t>
              </a:r>
            </a:p>
          </p:txBody>
        </p:sp>
        <p:sp>
          <p:nvSpPr>
            <p:cNvPr id="83" name="Rounded Rectangle 82"/>
            <p:cNvSpPr/>
            <p:nvPr/>
          </p:nvSpPr>
          <p:spPr bwMode="gray">
            <a:xfrm>
              <a:off x="2605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84" name="Rounded Rectangle 83"/>
            <p:cNvSpPr/>
            <p:nvPr/>
          </p:nvSpPr>
          <p:spPr bwMode="gray">
            <a:xfrm>
              <a:off x="2986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85" name="Rounded Rectangle 84"/>
            <p:cNvSpPr/>
            <p:nvPr/>
          </p:nvSpPr>
          <p:spPr bwMode="gray">
            <a:xfrm>
              <a:off x="2224245" y="24145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Storage</a:t>
              </a:r>
            </a:p>
          </p:txBody>
        </p:sp>
      </p:grpSp>
      <p:cxnSp>
        <p:nvCxnSpPr>
          <p:cNvPr id="86" name="Straight Connector 85"/>
          <p:cNvCxnSpPr/>
          <p:nvPr/>
        </p:nvCxnSpPr>
        <p:spPr bwMode="auto">
          <a:xfrm>
            <a:off x="2701706" y="2046893"/>
            <a:ext cx="0" cy="3426768"/>
          </a:xfrm>
          <a:prstGeom prst="line">
            <a:avLst/>
          </a:prstGeom>
          <a:solidFill>
            <a:srgbClr val="FFCC33"/>
          </a:solidFill>
          <a:ln w="50800" cap="flat" cmpd="sng" algn="ctr">
            <a:solidFill>
              <a:srgbClr val="FFCC33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 bwMode="gray">
          <a:xfrm>
            <a:off x="4698318" y="2748739"/>
            <a:ext cx="1070893" cy="469902"/>
            <a:chOff x="3062445" y="2190750"/>
            <a:chExt cx="1204755" cy="528640"/>
          </a:xfrm>
        </p:grpSpPr>
        <p:sp>
          <p:nvSpPr>
            <p:cNvPr id="88" name="Rounded Rectangle 87"/>
            <p:cNvSpPr/>
            <p:nvPr/>
          </p:nvSpPr>
          <p:spPr bwMode="gray">
            <a:xfrm>
              <a:off x="3062445" y="2190750"/>
              <a:ext cx="1204755" cy="52864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 Light" panose="020B0404020203020204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gray">
            <a:xfrm>
              <a:off x="3138645" y="24907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Compute</a:t>
              </a:r>
            </a:p>
          </p:txBody>
        </p:sp>
        <p:sp>
          <p:nvSpPr>
            <p:cNvPr id="90" name="Rounded Rectangle 89"/>
            <p:cNvSpPr/>
            <p:nvPr/>
          </p:nvSpPr>
          <p:spPr bwMode="gray">
            <a:xfrm>
              <a:off x="3138644" y="22669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91" name="Rounded Rectangle 90"/>
            <p:cNvSpPr/>
            <p:nvPr/>
          </p:nvSpPr>
          <p:spPr bwMode="gray">
            <a:xfrm>
              <a:off x="3519644" y="22669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92" name="Rounded Rectangle 91"/>
            <p:cNvSpPr/>
            <p:nvPr/>
          </p:nvSpPr>
          <p:spPr bwMode="gray">
            <a:xfrm>
              <a:off x="3900644" y="22669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</p:grpSp>
      <p:grpSp>
        <p:nvGrpSpPr>
          <p:cNvPr id="93" name="Group 92"/>
          <p:cNvGrpSpPr/>
          <p:nvPr/>
        </p:nvGrpSpPr>
        <p:grpSpPr bwMode="gray">
          <a:xfrm>
            <a:off x="4698318" y="3625041"/>
            <a:ext cx="1070893" cy="469902"/>
            <a:chOff x="3062445" y="2190750"/>
            <a:chExt cx="1204755" cy="528640"/>
          </a:xfrm>
        </p:grpSpPr>
        <p:sp>
          <p:nvSpPr>
            <p:cNvPr id="94" name="Rounded Rectangle 93"/>
            <p:cNvSpPr/>
            <p:nvPr/>
          </p:nvSpPr>
          <p:spPr bwMode="gray">
            <a:xfrm>
              <a:off x="3062445" y="2190750"/>
              <a:ext cx="1204755" cy="52864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 Light" panose="020B0404020203020204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gray">
            <a:xfrm>
              <a:off x="3138645" y="24907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Compute</a:t>
              </a:r>
            </a:p>
          </p:txBody>
        </p:sp>
        <p:sp>
          <p:nvSpPr>
            <p:cNvPr id="96" name="Rounded Rectangle 95"/>
            <p:cNvSpPr/>
            <p:nvPr/>
          </p:nvSpPr>
          <p:spPr bwMode="gray">
            <a:xfrm>
              <a:off x="3138644" y="22669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97" name="Rounded Rectangle 96"/>
            <p:cNvSpPr/>
            <p:nvPr/>
          </p:nvSpPr>
          <p:spPr bwMode="gray">
            <a:xfrm>
              <a:off x="3519644" y="22669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98" name="Rounded Rectangle 97"/>
            <p:cNvSpPr/>
            <p:nvPr/>
          </p:nvSpPr>
          <p:spPr bwMode="gray">
            <a:xfrm>
              <a:off x="3900644" y="22669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</p:grpSp>
      <p:cxnSp>
        <p:nvCxnSpPr>
          <p:cNvPr id="99" name="Straight Connector 98"/>
          <p:cNvCxnSpPr>
            <a:stCxn id="88" idx="2"/>
            <a:endCxn id="94" idx="0"/>
          </p:cNvCxnSpPr>
          <p:nvPr/>
        </p:nvCxnSpPr>
        <p:spPr bwMode="gray">
          <a:xfrm>
            <a:off x="5233765" y="3218641"/>
            <a:ext cx="0" cy="406400"/>
          </a:xfrm>
          <a:prstGeom prst="line">
            <a:avLst/>
          </a:prstGeom>
          <a:solidFill>
            <a:srgbClr val="FFCC33"/>
          </a:solidFill>
          <a:ln w="28575" cap="flat" cmpd="sng" algn="ctr">
            <a:solidFill>
              <a:srgbClr val="5F5F5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ounded Rectangle 99"/>
          <p:cNvSpPr/>
          <p:nvPr/>
        </p:nvSpPr>
        <p:spPr bwMode="gray">
          <a:xfrm>
            <a:off x="4766052" y="2604810"/>
            <a:ext cx="948267" cy="139698"/>
          </a:xfrm>
          <a:prstGeom prst="roundRect">
            <a:avLst>
              <a:gd name="adj" fmla="val 0"/>
            </a:avLst>
          </a:prstGeom>
          <a:solidFill>
            <a:srgbClr val="000000">
              <a:lumMod val="85000"/>
              <a:lumOff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</a:rPr>
              <a:t>Top of Rack</a:t>
            </a:r>
          </a:p>
        </p:txBody>
      </p:sp>
      <p:sp>
        <p:nvSpPr>
          <p:cNvPr id="101" name="Rounded Rectangle 100"/>
          <p:cNvSpPr/>
          <p:nvPr/>
        </p:nvSpPr>
        <p:spPr bwMode="gray">
          <a:xfrm>
            <a:off x="4755468" y="4418675"/>
            <a:ext cx="948267" cy="139698"/>
          </a:xfrm>
          <a:prstGeom prst="roundRect">
            <a:avLst>
              <a:gd name="adj" fmla="val 0"/>
            </a:avLst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</a:rPr>
              <a:t>Control</a:t>
            </a:r>
          </a:p>
        </p:txBody>
      </p:sp>
      <p:sp>
        <p:nvSpPr>
          <p:cNvPr id="102" name="Rounded Rectangle 101"/>
          <p:cNvSpPr/>
          <p:nvPr/>
        </p:nvSpPr>
        <p:spPr bwMode="gray">
          <a:xfrm>
            <a:off x="4766052" y="4162677"/>
            <a:ext cx="948267" cy="139698"/>
          </a:xfrm>
          <a:prstGeom prst="roundRect">
            <a:avLst>
              <a:gd name="adj" fmla="val 0"/>
            </a:avLst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</a:rPr>
              <a:t>Control</a:t>
            </a:r>
          </a:p>
        </p:txBody>
      </p:sp>
      <p:sp>
        <p:nvSpPr>
          <p:cNvPr id="103" name="Rounded Rectangle 102"/>
          <p:cNvSpPr/>
          <p:nvPr/>
        </p:nvSpPr>
        <p:spPr bwMode="gray">
          <a:xfrm>
            <a:off x="4766050" y="4681421"/>
            <a:ext cx="948267" cy="139698"/>
          </a:xfrm>
          <a:prstGeom prst="roundRect">
            <a:avLst>
              <a:gd name="adj" fmla="val 0"/>
            </a:avLst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</a:rPr>
              <a:t>Storage</a:t>
            </a:r>
          </a:p>
        </p:txBody>
      </p:sp>
      <p:sp>
        <p:nvSpPr>
          <p:cNvPr id="104" name="Rectangle 103"/>
          <p:cNvSpPr/>
          <p:nvPr/>
        </p:nvSpPr>
        <p:spPr bwMode="gray">
          <a:xfrm>
            <a:off x="4295374" y="2046893"/>
            <a:ext cx="1868449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45720" rIns="45720" rtlCol="0" anchor="t" anchorCtr="0"/>
          <a:lstStyle/>
          <a:p>
            <a:pPr algn="ctr" defTabSz="914400">
              <a:lnSpc>
                <a:spcPct val="114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Multiple Server</a:t>
            </a: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4388325" y="2046893"/>
            <a:ext cx="0" cy="3426768"/>
          </a:xfrm>
          <a:prstGeom prst="line">
            <a:avLst/>
          </a:prstGeom>
          <a:solidFill>
            <a:srgbClr val="FFCC33"/>
          </a:solidFill>
          <a:ln w="50800" cap="flat" cmpd="sng" algn="ctr">
            <a:solidFill>
              <a:srgbClr val="FFCC33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6" name="Group 105"/>
          <p:cNvGrpSpPr/>
          <p:nvPr/>
        </p:nvGrpSpPr>
        <p:grpSpPr>
          <a:xfrm>
            <a:off x="1245441" y="2541307"/>
            <a:ext cx="1219200" cy="990600"/>
            <a:chOff x="2133601" y="1657350"/>
            <a:chExt cx="1219200" cy="990600"/>
          </a:xfrm>
        </p:grpSpPr>
        <p:sp>
          <p:nvSpPr>
            <p:cNvPr id="107" name="Rounded Rectangle 106"/>
            <p:cNvSpPr/>
            <p:nvPr/>
          </p:nvSpPr>
          <p:spPr bwMode="gray">
            <a:xfrm>
              <a:off x="2133601" y="1657350"/>
              <a:ext cx="1219200" cy="99060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 Light" panose="020B0404020203020204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gray">
            <a:xfrm>
              <a:off x="2224245" y="19573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Compute</a:t>
              </a:r>
            </a:p>
          </p:txBody>
        </p:sp>
        <p:sp>
          <p:nvSpPr>
            <p:cNvPr id="109" name="Rounded Rectangle 108"/>
            <p:cNvSpPr/>
            <p:nvPr/>
          </p:nvSpPr>
          <p:spPr bwMode="gray">
            <a:xfrm>
              <a:off x="2224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110" name="Rounded Rectangle 109"/>
            <p:cNvSpPr/>
            <p:nvPr/>
          </p:nvSpPr>
          <p:spPr bwMode="gray">
            <a:xfrm>
              <a:off x="2224245" y="21859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Control</a:t>
              </a:r>
            </a:p>
          </p:txBody>
        </p:sp>
        <p:sp>
          <p:nvSpPr>
            <p:cNvPr id="111" name="Rounded Rectangle 110"/>
            <p:cNvSpPr/>
            <p:nvPr/>
          </p:nvSpPr>
          <p:spPr bwMode="gray">
            <a:xfrm>
              <a:off x="2605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112" name="Rounded Rectangle 111"/>
            <p:cNvSpPr/>
            <p:nvPr/>
          </p:nvSpPr>
          <p:spPr bwMode="gray">
            <a:xfrm>
              <a:off x="2986244" y="1733550"/>
              <a:ext cx="304801" cy="152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VM</a:t>
              </a:r>
            </a:p>
          </p:txBody>
        </p:sp>
        <p:sp>
          <p:nvSpPr>
            <p:cNvPr id="113" name="Rounded Rectangle 112"/>
            <p:cNvSpPr/>
            <p:nvPr/>
          </p:nvSpPr>
          <p:spPr bwMode="gray">
            <a:xfrm>
              <a:off x="2224245" y="2414590"/>
              <a:ext cx="1066800" cy="157160"/>
            </a:xfrm>
            <a:prstGeom prst="roundRect">
              <a:avLst>
                <a:gd name="adj" fmla="val 0"/>
              </a:avLst>
            </a:prstGeom>
            <a:solidFill>
              <a:srgbClr val="5F5F5F"/>
            </a:solidFill>
            <a:ln w="9525" cap="flat" cmpd="sng" algn="ctr">
              <a:noFill/>
              <a:prstDash val="solid"/>
            </a:ln>
            <a:effectLst/>
          </p:spPr>
          <p:txBody>
            <a:bodyPr lIns="45720" rIns="45720" rtlCol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</a:rPr>
                <a:t>Storage</a:t>
              </a:r>
            </a:p>
          </p:txBody>
        </p:sp>
      </p:grpSp>
      <p:sp>
        <p:nvSpPr>
          <p:cNvPr id="114" name="Rectangle 113"/>
          <p:cNvSpPr/>
          <p:nvPr/>
        </p:nvSpPr>
        <p:spPr bwMode="gray">
          <a:xfrm>
            <a:off x="1018758" y="2052153"/>
            <a:ext cx="1676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45720" rIns="45720" rtlCol="0" anchor="t" anchorCtr="0"/>
          <a:lstStyle/>
          <a:p>
            <a:pPr algn="ctr" defTabSz="914400">
              <a:lnSpc>
                <a:spcPct val="114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00000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Single Server</a:t>
            </a:r>
          </a:p>
        </p:txBody>
      </p:sp>
      <p:sp>
        <p:nvSpPr>
          <p:cNvPr id="115" name="Rounded Rectangle 114"/>
          <p:cNvSpPr/>
          <p:nvPr/>
        </p:nvSpPr>
        <p:spPr bwMode="gray">
          <a:xfrm>
            <a:off x="4755468" y="4958542"/>
            <a:ext cx="948267" cy="139698"/>
          </a:xfrm>
          <a:prstGeom prst="roundRect">
            <a:avLst>
              <a:gd name="adj" fmla="val 0"/>
            </a:avLst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</a:rPr>
              <a:t>Storage</a:t>
            </a:r>
          </a:p>
        </p:txBody>
      </p:sp>
      <p:sp>
        <p:nvSpPr>
          <p:cNvPr id="117" name="Rectangle 116"/>
          <p:cNvSpPr/>
          <p:nvPr/>
        </p:nvSpPr>
        <p:spPr bwMode="gray">
          <a:xfrm>
            <a:off x="974310" y="1306600"/>
            <a:ext cx="3533775" cy="337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Scalability for the Edge</a:t>
            </a:r>
          </a:p>
        </p:txBody>
      </p:sp>
      <p:sp>
        <p:nvSpPr>
          <p:cNvPr id="119" name="Rounded Rectangle 118"/>
          <p:cNvSpPr/>
          <p:nvPr/>
        </p:nvSpPr>
        <p:spPr bwMode="gray">
          <a:xfrm>
            <a:off x="838200" y="5653046"/>
            <a:ext cx="1087659" cy="177007"/>
          </a:xfrm>
          <a:prstGeom prst="roundRect">
            <a:avLst>
              <a:gd name="adj" fmla="val 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 Light" panose="020B0404020203020204"/>
              </a:rPr>
              <a:t>Physical Server</a:t>
            </a:r>
          </a:p>
        </p:txBody>
      </p:sp>
      <p:sp>
        <p:nvSpPr>
          <p:cNvPr id="122" name="Content Placeholder 2"/>
          <p:cNvSpPr txBox="1">
            <a:spLocks/>
          </p:cNvSpPr>
          <p:nvPr/>
        </p:nvSpPr>
        <p:spPr>
          <a:xfrm>
            <a:off x="6420415" y="2050837"/>
            <a:ext cx="4933385" cy="3871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The StarlingX solution scales small or large</a:t>
            </a:r>
          </a:p>
          <a:p>
            <a:pPr fontAlgn="auto">
              <a:spcAft>
                <a:spcPts val="0"/>
              </a:spcAft>
            </a:pPr>
            <a:r>
              <a:rPr lang="en-US" sz="1200" dirty="0">
                <a:solidFill>
                  <a:srgbClr val="0070C0"/>
                </a:solidFill>
              </a:rPr>
              <a:t>Single Server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Controller, Compute, Networking and Storage functions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Supported on small hardware form factor (e.g. 8-core Intel® Xeon® </a:t>
            </a:r>
            <a:r>
              <a:rPr lang="en-US" sz="1000" dirty="0" smtClean="0">
                <a:solidFill>
                  <a:srgbClr val="0070C0"/>
                </a:solidFill>
              </a:rPr>
              <a:t>D processors)</a:t>
            </a:r>
            <a:endParaRPr lang="en-US" sz="10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200" dirty="0">
                <a:solidFill>
                  <a:srgbClr val="0070C0"/>
                </a:solidFill>
              </a:rPr>
              <a:t>Dual Server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Each </a:t>
            </a:r>
            <a:r>
              <a:rPr lang="en-US" sz="1000" dirty="0" smtClean="0">
                <a:solidFill>
                  <a:srgbClr val="0070C0"/>
                </a:solidFill>
              </a:rPr>
              <a:t>server </a:t>
            </a:r>
            <a:r>
              <a:rPr lang="en-US" sz="1000" dirty="0">
                <a:solidFill>
                  <a:srgbClr val="0070C0"/>
                </a:solidFill>
              </a:rPr>
              <a:t>running Controller, Compute, Networking and Storage functions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Controller, Networking and Storage functions run HA across two servers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Supported on small hardware form factor (e.g. 8-core Intel® Xeon® </a:t>
            </a:r>
            <a:r>
              <a:rPr lang="en-US" sz="1000" dirty="0" smtClean="0">
                <a:solidFill>
                  <a:srgbClr val="0070C0"/>
                </a:solidFill>
              </a:rPr>
              <a:t>D processors)</a:t>
            </a:r>
            <a:endParaRPr lang="en-US" sz="10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200" dirty="0">
                <a:solidFill>
                  <a:srgbClr val="0070C0"/>
                </a:solidFill>
              </a:rPr>
              <a:t>Multiple Server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Controller, Compute and Storage functions all running on independent servers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2x Node HA Controller Node Cluster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2-100x Compute Node Cluster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OPTIONAL: 2-9 Node Ceph* Storage Node Cluster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L3 Networking services distributed across compute nodes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24775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Main Components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03512" y="1744768"/>
            <a:ext cx="6414202" cy="9988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tel Clear Light" panose="020B040402020302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1473" y="3143661"/>
            <a:ext cx="6414202" cy="24572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tel Clear Light" panose="020B0404020203020204"/>
            </a:endParaRPr>
          </a:p>
        </p:txBody>
      </p:sp>
      <p:sp>
        <p:nvSpPr>
          <p:cNvPr id="44" name="Rounded Rectangle 43"/>
          <p:cNvSpPr/>
          <p:nvPr/>
        </p:nvSpPr>
        <p:spPr bwMode="gray">
          <a:xfrm>
            <a:off x="2709056" y="5013633"/>
            <a:ext cx="1383766" cy="457200"/>
          </a:xfrm>
          <a:prstGeom prst="round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91440" r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Service Management </a:t>
            </a:r>
          </a:p>
        </p:txBody>
      </p:sp>
      <p:sp>
        <p:nvSpPr>
          <p:cNvPr id="45" name="TextBox 44"/>
          <p:cNvSpPr txBox="1"/>
          <p:nvPr/>
        </p:nvSpPr>
        <p:spPr bwMode="black">
          <a:xfrm>
            <a:off x="4378983" y="35964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  <a:latin typeface="Intel Clear Light" panose="020B0404020203020204"/>
            </a:endParaRPr>
          </a:p>
        </p:txBody>
      </p:sp>
      <p:sp>
        <p:nvSpPr>
          <p:cNvPr id="46" name="Rounded Rectangle 45"/>
          <p:cNvSpPr/>
          <p:nvPr/>
        </p:nvSpPr>
        <p:spPr bwMode="gray">
          <a:xfrm>
            <a:off x="5150250" y="4480606"/>
            <a:ext cx="1398513" cy="457200"/>
          </a:xfrm>
          <a:prstGeom prst="round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Software Management </a:t>
            </a:r>
          </a:p>
        </p:txBody>
      </p:sp>
      <p:sp>
        <p:nvSpPr>
          <p:cNvPr id="47" name="Rounded Rectangle 46"/>
          <p:cNvSpPr/>
          <p:nvPr/>
        </p:nvSpPr>
        <p:spPr bwMode="gray">
          <a:xfrm>
            <a:off x="4200533" y="5013633"/>
            <a:ext cx="1398512" cy="457200"/>
          </a:xfrm>
          <a:prstGeom prst="round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Fault Management</a:t>
            </a:r>
          </a:p>
        </p:txBody>
      </p:sp>
      <p:sp>
        <p:nvSpPr>
          <p:cNvPr id="48" name="Rounded Rectangle 47"/>
          <p:cNvSpPr/>
          <p:nvPr/>
        </p:nvSpPr>
        <p:spPr bwMode="gray">
          <a:xfrm>
            <a:off x="3797038" y="3414754"/>
            <a:ext cx="3017517" cy="307410"/>
          </a:xfrm>
          <a:prstGeom prst="round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r>
              <a:rPr lang="en-US" sz="140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Integration</a:t>
            </a:r>
            <a:endParaRPr lang="en-US" sz="1400" dirty="0">
              <a:solidFill>
                <a:srgbClr val="FFFFFF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gray">
          <a:xfrm>
            <a:off x="6218822" y="2166074"/>
            <a:ext cx="1025677" cy="391638"/>
          </a:xfrm>
          <a:prstGeom prst="round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OpenStack* Projects</a:t>
            </a:r>
          </a:p>
        </p:txBody>
      </p:sp>
      <p:sp>
        <p:nvSpPr>
          <p:cNvPr id="50" name="Rounded Rectangle 49"/>
          <p:cNvSpPr/>
          <p:nvPr/>
        </p:nvSpPr>
        <p:spPr bwMode="gray">
          <a:xfrm>
            <a:off x="5820684" y="3947579"/>
            <a:ext cx="1411777" cy="457200"/>
          </a:xfrm>
          <a:prstGeom prst="round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Infrastructure Orchestration</a:t>
            </a:r>
          </a:p>
        </p:txBody>
      </p:sp>
      <p:sp>
        <p:nvSpPr>
          <p:cNvPr id="51" name="Rounded Rectangle 50"/>
          <p:cNvSpPr/>
          <p:nvPr/>
        </p:nvSpPr>
        <p:spPr bwMode="gray">
          <a:xfrm>
            <a:off x="1203071" y="4765572"/>
            <a:ext cx="1417384" cy="457200"/>
          </a:xfrm>
          <a:prstGeom prst="round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Configuration Mgmt </a:t>
            </a:r>
          </a:p>
        </p:txBody>
      </p:sp>
      <p:sp>
        <p:nvSpPr>
          <p:cNvPr id="52" name="Rounded Rectangle 51"/>
          <p:cNvSpPr/>
          <p:nvPr/>
        </p:nvSpPr>
        <p:spPr bwMode="gray">
          <a:xfrm>
            <a:off x="966638" y="4080629"/>
            <a:ext cx="1417383" cy="457200"/>
          </a:xfrm>
          <a:prstGeom prst="round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Host Management</a:t>
            </a:r>
          </a:p>
        </p:txBody>
      </p:sp>
      <p:cxnSp>
        <p:nvCxnSpPr>
          <p:cNvPr id="53" name="Straight Connector 52"/>
          <p:cNvCxnSpPr>
            <a:stCxn id="49" idx="2"/>
            <a:endCxn id="48" idx="0"/>
          </p:cNvCxnSpPr>
          <p:nvPr/>
        </p:nvCxnSpPr>
        <p:spPr bwMode="auto">
          <a:xfrm flipH="1">
            <a:off x="5305797" y="2557712"/>
            <a:ext cx="1425864" cy="857042"/>
          </a:xfrm>
          <a:prstGeom prst="line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4" name="Rounded Rectangle 53"/>
          <p:cNvSpPr/>
          <p:nvPr/>
        </p:nvSpPr>
        <p:spPr bwMode="gray">
          <a:xfrm>
            <a:off x="1019970" y="2169815"/>
            <a:ext cx="819129" cy="365760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Kubernetes*</a:t>
            </a:r>
          </a:p>
        </p:txBody>
      </p:sp>
      <p:cxnSp>
        <p:nvCxnSpPr>
          <p:cNvPr id="55" name="Straight Arrow Connector 54"/>
          <p:cNvCxnSpPr>
            <a:stCxn id="48" idx="0"/>
            <a:endCxn id="68" idx="2"/>
          </p:cNvCxnSpPr>
          <p:nvPr/>
        </p:nvCxnSpPr>
        <p:spPr bwMode="auto">
          <a:xfrm flipV="1">
            <a:off x="5305797" y="2489634"/>
            <a:ext cx="315954" cy="925120"/>
          </a:xfrm>
          <a:prstGeom prst="straightConnector1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Rounded Rectangle 55"/>
          <p:cNvSpPr/>
          <p:nvPr/>
        </p:nvSpPr>
        <p:spPr bwMode="gray">
          <a:xfrm>
            <a:off x="1959764" y="2166074"/>
            <a:ext cx="713248" cy="365760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Ceph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*</a:t>
            </a:r>
          </a:p>
        </p:txBody>
      </p:sp>
      <p:sp>
        <p:nvSpPr>
          <p:cNvPr id="57" name="Rounded Rectangle 56"/>
          <p:cNvSpPr/>
          <p:nvPr/>
        </p:nvSpPr>
        <p:spPr bwMode="gray">
          <a:xfrm>
            <a:off x="4258299" y="2169815"/>
            <a:ext cx="770244" cy="365760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CentOS*</a:t>
            </a:r>
          </a:p>
        </p:txBody>
      </p:sp>
      <p:sp>
        <p:nvSpPr>
          <p:cNvPr id="58" name="Rounded Rectangle 57"/>
          <p:cNvSpPr/>
          <p:nvPr/>
        </p:nvSpPr>
        <p:spPr bwMode="gray">
          <a:xfrm>
            <a:off x="2802907" y="2166074"/>
            <a:ext cx="1006059" cy="365760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OVS-DPDK</a:t>
            </a:r>
          </a:p>
        </p:txBody>
      </p:sp>
      <p:sp>
        <p:nvSpPr>
          <p:cNvPr id="59" name="TextBox 58"/>
          <p:cNvSpPr txBox="1"/>
          <p:nvPr/>
        </p:nvSpPr>
        <p:spPr bwMode="black">
          <a:xfrm>
            <a:off x="3817876" y="2111100"/>
            <a:ext cx="416916" cy="3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Intel Clear Light" panose="020B0404020203020204"/>
              </a:rPr>
              <a:t>…</a:t>
            </a:r>
          </a:p>
        </p:txBody>
      </p:sp>
      <p:cxnSp>
        <p:nvCxnSpPr>
          <p:cNvPr id="60" name="Straight Arrow Connector 59"/>
          <p:cNvCxnSpPr>
            <a:stCxn id="56" idx="2"/>
            <a:endCxn id="48" idx="0"/>
          </p:cNvCxnSpPr>
          <p:nvPr/>
        </p:nvCxnSpPr>
        <p:spPr bwMode="auto">
          <a:xfrm>
            <a:off x="2316388" y="2531834"/>
            <a:ext cx="2989409" cy="882920"/>
          </a:xfrm>
          <a:prstGeom prst="straightConnector1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1" name="Straight Arrow Connector 60"/>
          <p:cNvCxnSpPr>
            <a:stCxn id="57" idx="2"/>
            <a:endCxn id="48" idx="0"/>
          </p:cNvCxnSpPr>
          <p:nvPr/>
        </p:nvCxnSpPr>
        <p:spPr bwMode="auto">
          <a:xfrm>
            <a:off x="4643421" y="2535575"/>
            <a:ext cx="662376" cy="879179"/>
          </a:xfrm>
          <a:prstGeom prst="straightConnector1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2" name="Straight Connector 61"/>
          <p:cNvCxnSpPr>
            <a:stCxn id="50" idx="0"/>
            <a:endCxn id="48" idx="2"/>
          </p:cNvCxnSpPr>
          <p:nvPr/>
        </p:nvCxnSpPr>
        <p:spPr bwMode="auto">
          <a:xfrm flipH="1" flipV="1">
            <a:off x="5305797" y="3722164"/>
            <a:ext cx="1220776" cy="225415"/>
          </a:xfrm>
          <a:prstGeom prst="line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46" idx="0"/>
            <a:endCxn id="48" idx="2"/>
          </p:cNvCxnSpPr>
          <p:nvPr/>
        </p:nvCxnSpPr>
        <p:spPr bwMode="auto">
          <a:xfrm flipH="1" flipV="1">
            <a:off x="5305797" y="3722164"/>
            <a:ext cx="543710" cy="758442"/>
          </a:xfrm>
          <a:prstGeom prst="line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47" idx="0"/>
            <a:endCxn id="48" idx="2"/>
          </p:cNvCxnSpPr>
          <p:nvPr/>
        </p:nvCxnSpPr>
        <p:spPr bwMode="auto">
          <a:xfrm flipV="1">
            <a:off x="4899789" y="3722164"/>
            <a:ext cx="406008" cy="1291469"/>
          </a:xfrm>
          <a:prstGeom prst="line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44" idx="0"/>
            <a:endCxn id="48" idx="2"/>
          </p:cNvCxnSpPr>
          <p:nvPr/>
        </p:nvCxnSpPr>
        <p:spPr bwMode="auto">
          <a:xfrm flipV="1">
            <a:off x="3400939" y="3722164"/>
            <a:ext cx="1904858" cy="1291469"/>
          </a:xfrm>
          <a:prstGeom prst="line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51" idx="0"/>
            <a:endCxn id="48" idx="2"/>
          </p:cNvCxnSpPr>
          <p:nvPr/>
        </p:nvCxnSpPr>
        <p:spPr bwMode="auto">
          <a:xfrm flipV="1">
            <a:off x="1911763" y="3722164"/>
            <a:ext cx="3394034" cy="1043408"/>
          </a:xfrm>
          <a:prstGeom prst="line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2" idx="0"/>
            <a:endCxn id="48" idx="2"/>
          </p:cNvCxnSpPr>
          <p:nvPr/>
        </p:nvCxnSpPr>
        <p:spPr bwMode="auto">
          <a:xfrm flipV="1">
            <a:off x="1675330" y="3722164"/>
            <a:ext cx="3630467" cy="358465"/>
          </a:xfrm>
          <a:prstGeom prst="line">
            <a:avLst/>
          </a:prstGeom>
          <a:solidFill>
            <a:srgbClr val="FFCC3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A48134-C943-4929-B45C-849C7397F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74" y="2246019"/>
            <a:ext cx="943953" cy="243615"/>
          </a:xfrm>
          <a:prstGeom prst="rect">
            <a:avLst/>
          </a:prstGeom>
          <a:solidFill>
            <a:srgbClr val="36174D"/>
          </a:solidFill>
        </p:spPr>
      </p:pic>
      <p:sp>
        <p:nvSpPr>
          <p:cNvPr id="71" name="TextBox 70"/>
          <p:cNvSpPr txBox="1"/>
          <p:nvPr/>
        </p:nvSpPr>
        <p:spPr>
          <a:xfrm rot="19766342">
            <a:off x="5568595" y="2786972"/>
            <a:ext cx="900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Intel Clear Light" panose="020B0404020203020204"/>
              </a:rPr>
              <a:t>extensions</a:t>
            </a:r>
          </a:p>
        </p:txBody>
      </p:sp>
      <p:sp>
        <p:nvSpPr>
          <p:cNvPr id="72" name="TextBox 71"/>
          <p:cNvSpPr txBox="1"/>
          <p:nvPr/>
        </p:nvSpPr>
        <p:spPr>
          <a:xfrm rot="3136762">
            <a:off x="4633729" y="2829083"/>
            <a:ext cx="806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Intel Clear Light" panose="020B0404020203020204"/>
              </a:rPr>
              <a:t>extensions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50239" y="1707471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Intel Clear Light" panose="020B0404020203020204"/>
              </a:rPr>
              <a:t>Other Open Source Projects</a:t>
            </a:r>
          </a:p>
        </p:txBody>
      </p:sp>
      <p:sp>
        <p:nvSpPr>
          <p:cNvPr id="74" name="TextBox 73"/>
          <p:cNvSpPr txBox="1"/>
          <p:nvPr/>
        </p:nvSpPr>
        <p:spPr>
          <a:xfrm rot="1011899">
            <a:off x="3536702" y="2820550"/>
            <a:ext cx="816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Intel Clear Light" panose="020B0404020203020204"/>
              </a:rPr>
              <a:t>extensions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11654" y="4146524"/>
            <a:ext cx="1407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latin typeface="Intel Clear Light" panose="020B0404020203020204"/>
              </a:rPr>
              <a:t>StarlingX</a:t>
            </a:r>
          </a:p>
          <a:p>
            <a:pPr algn="ctr"/>
            <a:r>
              <a:rPr lang="en-US" sz="1100" b="1" i="1" dirty="0">
                <a:solidFill>
                  <a:schemeClr val="bg1"/>
                </a:solidFill>
                <a:latin typeface="Intel Clear Light" panose="020B0404020203020204"/>
              </a:rPr>
              <a:t>Main Components</a:t>
            </a:r>
          </a:p>
        </p:txBody>
      </p:sp>
      <p:sp>
        <p:nvSpPr>
          <p:cNvPr id="76" name="Rectangle 75"/>
          <p:cNvSpPr/>
          <p:nvPr/>
        </p:nvSpPr>
        <p:spPr bwMode="gray">
          <a:xfrm>
            <a:off x="955147" y="1289076"/>
            <a:ext cx="7006598" cy="337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en-US" sz="2400" dirty="0">
              <a:solidFill>
                <a:srgbClr val="0070C0"/>
              </a:solidFill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7644094" y="1729169"/>
            <a:ext cx="3709706" cy="3871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70C0"/>
                </a:solidFill>
              </a:rPr>
              <a:t>StarlingX consists of six main components for managing the StarlingX Bare Metal Deployment of OpenStack*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Configuration Management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Host Management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Service Management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Software Management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Fault Management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Infrastructure Management</a:t>
            </a:r>
          </a:p>
          <a:p>
            <a:r>
              <a:rPr lang="en-US" sz="1100" dirty="0">
                <a:solidFill>
                  <a:srgbClr val="0070C0"/>
                </a:solidFill>
              </a:rPr>
              <a:t>The StarlingX solution also consists of extensions to Integrated Open Source Projects (e.g. Ceph*, </a:t>
            </a:r>
            <a:r>
              <a:rPr lang="en-US" sz="1100" dirty="0" smtClean="0">
                <a:solidFill>
                  <a:srgbClr val="0070C0"/>
                </a:solidFill>
              </a:rPr>
              <a:t>CentOS*, </a:t>
            </a:r>
            <a:r>
              <a:rPr lang="en-US" sz="1100" dirty="0">
                <a:solidFill>
                  <a:srgbClr val="0070C0"/>
                </a:solidFill>
              </a:rPr>
              <a:t>OpenStack)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Some of these have been contributed back into the Open Source Projects</a:t>
            </a:r>
          </a:p>
          <a:p>
            <a:pPr lvl="1"/>
            <a:r>
              <a:rPr lang="en-US" sz="900" dirty="0">
                <a:solidFill>
                  <a:srgbClr val="0070C0"/>
                </a:solidFill>
              </a:rPr>
              <a:t>Some of these are currently supported within StarlingX, outside of the source Open Source Project. However, as part of the open-sourcing of StarlingX, the intent is to contribute all of these extensions back into the source Open Source Project, or remove the extension(s)</a:t>
            </a:r>
          </a:p>
          <a:p>
            <a:r>
              <a:rPr lang="en-US" sz="1100" dirty="0">
                <a:solidFill>
                  <a:srgbClr val="0070C0"/>
                </a:solidFill>
              </a:rPr>
              <a:t>The StarlingX solution implements a core blueprint / use case within the Akraino* Edge Stack Open Source Project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6" y="3181055"/>
            <a:ext cx="1818745" cy="388621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6029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Main Components Defined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1684498"/>
            <a:ext cx="5294243" cy="434694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Intel Clear Light" panose="020B0404020203020204"/>
            </a:endParaRPr>
          </a:p>
        </p:txBody>
      </p:sp>
      <p:sp>
        <p:nvSpPr>
          <p:cNvPr id="7" name="Rounded Rectangle 6"/>
          <p:cNvSpPr/>
          <p:nvPr/>
        </p:nvSpPr>
        <p:spPr bwMode="gray">
          <a:xfrm>
            <a:off x="2340003" y="2345290"/>
            <a:ext cx="1188720" cy="457200"/>
          </a:xfrm>
          <a:prstGeom prst="roundRect">
            <a:avLst/>
          </a:prstGeom>
          <a:solidFill>
            <a:srgbClr val="CC0000">
              <a:lumMod val="5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F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ault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Management</a:t>
            </a:r>
          </a:p>
        </p:txBody>
      </p:sp>
      <p:sp>
        <p:nvSpPr>
          <p:cNvPr id="8" name="Rounded Rectangle 7"/>
          <p:cNvSpPr/>
          <p:nvPr/>
        </p:nvSpPr>
        <p:spPr bwMode="gray">
          <a:xfrm>
            <a:off x="1650572" y="4993345"/>
            <a:ext cx="2560320" cy="457200"/>
          </a:xfrm>
          <a:prstGeom prst="roundRect">
            <a:avLst/>
          </a:prstGeom>
          <a:solidFill>
            <a:srgbClr val="CC0000">
              <a:lumMod val="5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S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ervice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 </a:t>
            </a: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anagement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 bwMode="gray">
          <a:xfrm>
            <a:off x="3639763" y="3161614"/>
            <a:ext cx="1188720" cy="457200"/>
          </a:xfrm>
          <a:prstGeom prst="roundRect">
            <a:avLst/>
          </a:prstGeom>
          <a:solidFill>
            <a:srgbClr val="CC0000">
              <a:lumMod val="5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S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oftware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 </a:t>
            </a: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anagement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gray">
          <a:xfrm>
            <a:off x="1034268" y="3161039"/>
            <a:ext cx="1188720" cy="457200"/>
          </a:xfrm>
          <a:prstGeom prst="roundRect">
            <a:avLst/>
          </a:prstGeom>
          <a:solidFill>
            <a:srgbClr val="CC0000">
              <a:lumMod val="5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onfiguration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 </a:t>
            </a: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anagement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gray">
          <a:xfrm>
            <a:off x="2338878" y="3895091"/>
            <a:ext cx="1188720" cy="457200"/>
          </a:xfrm>
          <a:prstGeom prst="roundRect">
            <a:avLst/>
          </a:prstGeom>
          <a:solidFill>
            <a:srgbClr val="CC0000">
              <a:lumMod val="5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FFFFFF"/>
                </a:solidFill>
                <a:latin typeface="Intel Clear Light" panose="020B0404020203020204"/>
                <a:ea typeface="ＭＳ Ｐゴシック" charset="0"/>
                <a:cs typeface="ＭＳ Ｐゴシック" charset="0"/>
              </a:rPr>
              <a:t>H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ost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/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Management</a:t>
            </a:r>
          </a:p>
        </p:txBody>
      </p:sp>
      <p:sp>
        <p:nvSpPr>
          <p:cNvPr id="12" name="Rounded Rectangle 11"/>
          <p:cNvSpPr/>
          <p:nvPr/>
        </p:nvSpPr>
        <p:spPr bwMode="gray">
          <a:xfrm>
            <a:off x="5023263" y="2155736"/>
            <a:ext cx="914400" cy="3294808"/>
          </a:xfrm>
          <a:prstGeom prst="roundRect">
            <a:avLst/>
          </a:prstGeom>
          <a:solidFill>
            <a:srgbClr val="CC0000">
              <a:lumMod val="5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Infrastructure Orchestration</a:t>
            </a:r>
          </a:p>
        </p:txBody>
      </p:sp>
      <p:sp>
        <p:nvSpPr>
          <p:cNvPr id="14" name="Snip Single Corner Rectangle 13"/>
          <p:cNvSpPr/>
          <p:nvPr/>
        </p:nvSpPr>
        <p:spPr>
          <a:xfrm>
            <a:off x="4005523" y="3618238"/>
            <a:ext cx="822960" cy="1828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Intel Clear Light" panose="020B0404020203020204"/>
              </a:rPr>
              <a:t>stx</a:t>
            </a:r>
            <a:r>
              <a:rPr lang="en-US" sz="1000" dirty="0">
                <a:latin typeface="Intel Clear Light" panose="020B0404020203020204"/>
              </a:rPr>
              <a:t>-update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64223" y="1690688"/>
            <a:ext cx="4989577" cy="4340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Configuration Management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Provides Host Installation, Inventory Discovery and Host </a:t>
            </a:r>
            <a:r>
              <a:rPr lang="en-US" sz="1000" dirty="0" smtClean="0">
                <a:solidFill>
                  <a:srgbClr val="0070C0"/>
                </a:solidFill>
              </a:rPr>
              <a:t>Configuration.  </a:t>
            </a:r>
            <a:r>
              <a:rPr lang="en-US" sz="1000" dirty="0">
                <a:solidFill>
                  <a:srgbClr val="0070C0"/>
                </a:solidFill>
              </a:rPr>
              <a:t>(will move to Host Management in future)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Provides system-level configuration and configuration of StarlingX Platform Services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Provides API, Horizon and CLI services for all main components</a:t>
            </a:r>
          </a:p>
          <a:p>
            <a:r>
              <a:rPr lang="en-US" sz="1200" dirty="0">
                <a:solidFill>
                  <a:srgbClr val="0070C0"/>
                </a:solidFill>
              </a:rPr>
              <a:t>Host Management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Manages lifecycle of host; operational and administrative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Provides host fault monitoring &amp; alarming and initiates fault recovery</a:t>
            </a:r>
          </a:p>
          <a:p>
            <a:r>
              <a:rPr lang="en-US" sz="1200" dirty="0">
                <a:solidFill>
                  <a:srgbClr val="0070C0"/>
                </a:solidFill>
              </a:rPr>
              <a:t>Service Management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High Availability cluster management for StarlingX and OpenStack* services on controllers</a:t>
            </a:r>
          </a:p>
          <a:p>
            <a:r>
              <a:rPr lang="en-US" sz="1200" dirty="0">
                <a:solidFill>
                  <a:srgbClr val="0070C0"/>
                </a:solidFill>
              </a:rPr>
              <a:t>Software Management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Software Patch (bug fix) management and deployment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Software release upgrade management</a:t>
            </a:r>
          </a:p>
          <a:p>
            <a:r>
              <a:rPr lang="en-US" sz="1200" dirty="0">
                <a:solidFill>
                  <a:srgbClr val="0070C0"/>
                </a:solidFill>
              </a:rPr>
              <a:t>Infrastructure orchestration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High Availability management of VMs 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Software patching &amp; upgrade orchestrator services</a:t>
            </a:r>
          </a:p>
          <a:p>
            <a:r>
              <a:rPr lang="en-US" sz="1200" dirty="0">
                <a:solidFill>
                  <a:srgbClr val="0070C0"/>
                </a:solidFill>
              </a:rPr>
              <a:t>Fault Management</a:t>
            </a: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Alarm and log reporting services for other StarlingX components</a:t>
            </a:r>
          </a:p>
        </p:txBody>
      </p:sp>
      <p:sp>
        <p:nvSpPr>
          <p:cNvPr id="21" name="Snip Single Corner Rectangle 20"/>
          <p:cNvSpPr/>
          <p:nvPr/>
        </p:nvSpPr>
        <p:spPr>
          <a:xfrm>
            <a:off x="5114703" y="5450545"/>
            <a:ext cx="822960" cy="1828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Intel Clear Light" panose="020B0404020203020204"/>
              </a:rPr>
              <a:t>stx-nfv</a:t>
            </a:r>
            <a:endParaRPr lang="en-US" sz="1000" dirty="0">
              <a:latin typeface="Intel Clear Light" panose="020B0404020203020204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1400028" y="3618239"/>
            <a:ext cx="822960" cy="1828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Intel Clear Light" panose="020B0404020203020204"/>
              </a:rPr>
              <a:t>stx-config</a:t>
            </a:r>
            <a:endParaRPr lang="en-US" sz="1000" dirty="0">
              <a:latin typeface="Intel Clear Light" panose="020B0404020203020204"/>
            </a:endParaRPr>
          </a:p>
        </p:txBody>
      </p:sp>
      <p:sp>
        <p:nvSpPr>
          <p:cNvPr id="23" name="Snip Single Corner Rectangle 22"/>
          <p:cNvSpPr/>
          <p:nvPr/>
        </p:nvSpPr>
        <p:spPr>
          <a:xfrm>
            <a:off x="3387932" y="5448387"/>
            <a:ext cx="822960" cy="1828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Intel Clear Light" panose="020B0404020203020204"/>
              </a:rPr>
              <a:t>stx</a:t>
            </a:r>
            <a:r>
              <a:rPr lang="en-US" sz="1050" dirty="0">
                <a:latin typeface="Intel Clear Light" panose="020B0404020203020204"/>
              </a:rPr>
              <a:t>-ha</a:t>
            </a:r>
          </a:p>
        </p:txBody>
      </p:sp>
      <p:sp>
        <p:nvSpPr>
          <p:cNvPr id="24" name="Snip Single Corner Rectangle 23"/>
          <p:cNvSpPr/>
          <p:nvPr/>
        </p:nvSpPr>
        <p:spPr>
          <a:xfrm>
            <a:off x="2700913" y="2803452"/>
            <a:ext cx="822960" cy="1828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Intel Clear Light" panose="020B0404020203020204"/>
              </a:rPr>
              <a:t>stx</a:t>
            </a:r>
            <a:r>
              <a:rPr lang="en-US" sz="1000" dirty="0">
                <a:latin typeface="Intel Clear Light" panose="020B0404020203020204"/>
              </a:rPr>
              <a:t>-fault</a:t>
            </a:r>
          </a:p>
        </p:txBody>
      </p:sp>
      <p:sp>
        <p:nvSpPr>
          <p:cNvPr id="25" name="Snip Single Corner Rectangle 24"/>
          <p:cNvSpPr/>
          <p:nvPr/>
        </p:nvSpPr>
        <p:spPr>
          <a:xfrm>
            <a:off x="2700913" y="4354940"/>
            <a:ext cx="822960" cy="1828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Intel Clear Light" panose="020B0404020203020204"/>
              </a:rPr>
              <a:t>stx</a:t>
            </a:r>
            <a:r>
              <a:rPr lang="en-US" sz="1000" dirty="0">
                <a:latin typeface="Intel Clear Light" panose="020B0404020203020204"/>
              </a:rPr>
              <a:t>-metal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17811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Software Stacks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gray">
          <a:xfrm>
            <a:off x="1449679" y="3151823"/>
            <a:ext cx="3749040" cy="134389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449680" y="5333026"/>
            <a:ext cx="4595720" cy="2764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CentOS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*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96519" y="2492951"/>
            <a:ext cx="841248" cy="2013244"/>
            <a:chOff x="3964229" y="1689947"/>
            <a:chExt cx="819190" cy="1995115"/>
          </a:xfrm>
        </p:grpSpPr>
        <p:sp>
          <p:nvSpPr>
            <p:cNvPr id="9" name="Rectangle 8"/>
            <p:cNvSpPr/>
            <p:nvPr/>
          </p:nvSpPr>
          <p:spPr bwMode="gray">
            <a:xfrm>
              <a:off x="3964229" y="1689947"/>
              <a:ext cx="819190" cy="19951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gray">
            <a:xfrm>
              <a:off x="4036632" y="1760174"/>
              <a:ext cx="675133" cy="1837812"/>
            </a:xfrm>
            <a:prstGeom prst="roundRect">
              <a:avLst/>
            </a:prstGeom>
            <a:solidFill>
              <a:srgbClr val="66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noProof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I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nfrastructure Orchestration</a:t>
              </a:r>
            </a:p>
          </p:txBody>
        </p:sp>
      </p:grpSp>
      <p:sp>
        <p:nvSpPr>
          <p:cNvPr id="11" name="Rectangle 10"/>
          <p:cNvSpPr/>
          <p:nvPr/>
        </p:nvSpPr>
        <p:spPr bwMode="gray">
          <a:xfrm>
            <a:off x="6996396" y="3333789"/>
            <a:ext cx="2660904" cy="11887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6988808" y="5319714"/>
            <a:ext cx="3657600" cy="274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CentOS (standard or kernel-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rt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664528" y="2069376"/>
            <a:ext cx="985501" cy="2450924"/>
            <a:chOff x="7839675" y="1294136"/>
            <a:chExt cx="985501" cy="2423160"/>
          </a:xfrm>
        </p:grpSpPr>
        <p:sp>
          <p:nvSpPr>
            <p:cNvPr id="14" name="Rectangle 13"/>
            <p:cNvSpPr/>
            <p:nvPr/>
          </p:nvSpPr>
          <p:spPr bwMode="gray">
            <a:xfrm>
              <a:off x="7839675" y="1294136"/>
              <a:ext cx="985501" cy="24231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gray">
            <a:xfrm>
              <a:off x="7947461" y="1383749"/>
              <a:ext cx="764715" cy="2225361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I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nfrastructure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Orchestration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40695" y="2866042"/>
            <a:ext cx="2709137" cy="461316"/>
            <a:chOff x="5099167" y="2073254"/>
            <a:chExt cx="2828393" cy="461316"/>
          </a:xfrm>
        </p:grpSpPr>
        <p:sp>
          <p:nvSpPr>
            <p:cNvPr id="17" name="Rectangle 16"/>
            <p:cNvSpPr/>
            <p:nvPr/>
          </p:nvSpPr>
          <p:spPr bwMode="gray">
            <a:xfrm>
              <a:off x="5159070" y="2077370"/>
              <a:ext cx="276849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gray">
            <a:xfrm>
              <a:off x="5469667" y="2289468"/>
              <a:ext cx="859187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nova-compute</a:t>
              </a:r>
            </a:p>
          </p:txBody>
        </p:sp>
        <p:sp>
          <p:nvSpPr>
            <p:cNvPr id="19" name="Rounded Rectangle 18"/>
            <p:cNvSpPr/>
            <p:nvPr/>
          </p:nvSpPr>
          <p:spPr bwMode="gray">
            <a:xfrm>
              <a:off x="6392009" y="2289468"/>
              <a:ext cx="859187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neutron-agents</a:t>
              </a:r>
            </a:p>
          </p:txBody>
        </p:sp>
        <p:sp>
          <p:nvSpPr>
            <p:cNvPr id="20" name="Rounded Rectangle 19"/>
            <p:cNvSpPr/>
            <p:nvPr/>
          </p:nvSpPr>
          <p:spPr bwMode="gray">
            <a:xfrm>
              <a:off x="7302216" y="2279270"/>
              <a:ext cx="568060" cy="201168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telemetry</a:t>
              </a:r>
            </a:p>
          </p:txBody>
        </p:sp>
        <p:sp>
          <p:nvSpPr>
            <p:cNvPr id="21" name="TextBox 20"/>
            <p:cNvSpPr txBox="1"/>
            <p:nvPr/>
          </p:nvSpPr>
          <p:spPr bwMode="black">
            <a:xfrm>
              <a:off x="5099167" y="2073254"/>
              <a:ext cx="892132" cy="19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OpenStack (Pike)</a:t>
              </a:r>
            </a:p>
          </p:txBody>
        </p:sp>
      </p:grpSp>
      <p:sp>
        <p:nvSpPr>
          <p:cNvPr id="22" name="Rectangle 21"/>
          <p:cNvSpPr/>
          <p:nvPr/>
        </p:nvSpPr>
        <p:spPr bwMode="gray">
          <a:xfrm>
            <a:off x="6991287" y="4492489"/>
            <a:ext cx="3657600" cy="84124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77646" y="4469096"/>
            <a:ext cx="4667754" cy="862781"/>
            <a:chOff x="119815" y="3666092"/>
            <a:chExt cx="4678276" cy="862781"/>
          </a:xfrm>
        </p:grpSpPr>
        <p:sp>
          <p:nvSpPr>
            <p:cNvPr id="24" name="Rectangle 23"/>
            <p:cNvSpPr/>
            <p:nvPr/>
          </p:nvSpPr>
          <p:spPr bwMode="gray">
            <a:xfrm>
              <a:off x="191848" y="3688336"/>
              <a:ext cx="4606243" cy="840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Can 24"/>
            <p:cNvSpPr/>
            <p:nvPr/>
          </p:nvSpPr>
          <p:spPr bwMode="gray">
            <a:xfrm>
              <a:off x="745390" y="3868955"/>
              <a:ext cx="458231" cy="274320"/>
            </a:xfrm>
            <a:prstGeom prst="can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postgres</a:t>
              </a:r>
            </a:p>
          </p:txBody>
        </p:sp>
        <p:sp>
          <p:nvSpPr>
            <p:cNvPr id="26" name="Can 25"/>
            <p:cNvSpPr/>
            <p:nvPr/>
          </p:nvSpPr>
          <p:spPr bwMode="gray">
            <a:xfrm>
              <a:off x="745390" y="4192750"/>
              <a:ext cx="458231" cy="274320"/>
            </a:xfrm>
            <a:prstGeom prst="can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s/w repo</a:t>
              </a:r>
            </a:p>
          </p:txBody>
        </p:sp>
        <p:sp>
          <p:nvSpPr>
            <p:cNvPr id="27" name="Rounded Rectangle 26"/>
            <p:cNvSpPr/>
            <p:nvPr/>
          </p:nvSpPr>
          <p:spPr bwMode="gray">
            <a:xfrm>
              <a:off x="2844834" y="4284601"/>
              <a:ext cx="517604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rabbitmq</a:t>
              </a:r>
            </a:p>
          </p:txBody>
        </p:sp>
        <p:sp>
          <p:nvSpPr>
            <p:cNvPr id="28" name="Rounded Rectangle 27"/>
            <p:cNvSpPr/>
            <p:nvPr/>
          </p:nvSpPr>
          <p:spPr bwMode="gray">
            <a:xfrm>
              <a:off x="243394" y="3976219"/>
              <a:ext cx="458231" cy="27432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eph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mon</a:t>
              </a:r>
            </a:p>
          </p:txBody>
        </p:sp>
        <p:sp>
          <p:nvSpPr>
            <p:cNvPr id="29" name="Rounded Rectangle 28"/>
            <p:cNvSpPr/>
            <p:nvPr/>
          </p:nvSpPr>
          <p:spPr bwMode="gray">
            <a:xfrm>
              <a:off x="4336930" y="4023373"/>
              <a:ext cx="407847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snmp</a:t>
              </a:r>
            </a:p>
          </p:txBody>
        </p:sp>
        <p:sp>
          <p:nvSpPr>
            <p:cNvPr id="30" name="Rounded Rectangle 29"/>
            <p:cNvSpPr/>
            <p:nvPr/>
          </p:nvSpPr>
          <p:spPr bwMode="gray">
            <a:xfrm>
              <a:off x="3879960" y="4021413"/>
              <a:ext cx="407847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drbd</a:t>
              </a:r>
            </a:p>
          </p:txBody>
        </p:sp>
        <p:sp>
          <p:nvSpPr>
            <p:cNvPr id="31" name="Rounded Rectangle 30"/>
            <p:cNvSpPr/>
            <p:nvPr/>
          </p:nvSpPr>
          <p:spPr bwMode="gray">
            <a:xfrm>
              <a:off x="4429649" y="4291924"/>
              <a:ext cx="320761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ntp</a:t>
              </a:r>
            </a:p>
          </p:txBody>
        </p:sp>
        <p:sp>
          <p:nvSpPr>
            <p:cNvPr id="32" name="Rounded Rectangle 31"/>
            <p:cNvSpPr/>
            <p:nvPr/>
          </p:nvSpPr>
          <p:spPr bwMode="gray">
            <a:xfrm>
              <a:off x="3969540" y="4290664"/>
              <a:ext cx="407847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haproxy</a:t>
              </a:r>
            </a:p>
          </p:txBody>
        </p:sp>
        <p:sp>
          <p:nvSpPr>
            <p:cNvPr id="33" name="Rounded Rectangle 32"/>
            <p:cNvSpPr/>
            <p:nvPr/>
          </p:nvSpPr>
          <p:spPr bwMode="gray">
            <a:xfrm>
              <a:off x="3466800" y="4021413"/>
              <a:ext cx="366584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lldp</a:t>
              </a:r>
            </a:p>
          </p:txBody>
        </p:sp>
        <p:sp>
          <p:nvSpPr>
            <p:cNvPr id="34" name="Rounded Rectangle 33"/>
            <p:cNvSpPr/>
            <p:nvPr/>
          </p:nvSpPr>
          <p:spPr bwMode="gray">
            <a:xfrm>
              <a:off x="3411471" y="4290664"/>
              <a:ext cx="504054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syslog-ng</a:t>
              </a:r>
            </a:p>
          </p:txBody>
        </p:sp>
        <p:sp>
          <p:nvSpPr>
            <p:cNvPr id="35" name="Rounded Rectangle 34"/>
            <p:cNvSpPr/>
            <p:nvPr/>
          </p:nvSpPr>
          <p:spPr bwMode="gray">
            <a:xfrm>
              <a:off x="2909909" y="4021413"/>
              <a:ext cx="517604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lightpd</a:t>
              </a:r>
            </a:p>
          </p:txBody>
        </p:sp>
        <p:sp>
          <p:nvSpPr>
            <p:cNvPr id="36" name="Rounded Rectangle 35"/>
            <p:cNvSpPr/>
            <p:nvPr/>
          </p:nvSpPr>
          <p:spPr bwMode="gray">
            <a:xfrm>
              <a:off x="2342114" y="4017153"/>
              <a:ext cx="517604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openldap</a:t>
              </a:r>
            </a:p>
          </p:txBody>
        </p:sp>
        <p:sp>
          <p:nvSpPr>
            <p:cNvPr id="37" name="Rounded Rectangle 36"/>
            <p:cNvSpPr/>
            <p:nvPr/>
          </p:nvSpPr>
          <p:spPr bwMode="gray">
            <a:xfrm>
              <a:off x="2339618" y="4242509"/>
              <a:ext cx="458231" cy="224972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puppet/</a:t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modules</a:t>
              </a:r>
            </a:p>
          </p:txBody>
        </p:sp>
        <p:sp>
          <p:nvSpPr>
            <p:cNvPr id="38" name="Rounded Rectangle 37"/>
            <p:cNvSpPr/>
            <p:nvPr/>
          </p:nvSpPr>
          <p:spPr bwMode="gray">
            <a:xfrm>
              <a:off x="4313071" y="3769453"/>
              <a:ext cx="433136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collectd</a:t>
              </a:r>
            </a:p>
          </p:txBody>
        </p:sp>
        <p:sp>
          <p:nvSpPr>
            <p:cNvPr id="39" name="Rounded Rectangle 38"/>
            <p:cNvSpPr/>
            <p:nvPr/>
          </p:nvSpPr>
          <p:spPr bwMode="gray">
            <a:xfrm>
              <a:off x="1262751" y="4187502"/>
              <a:ext cx="549877" cy="27432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anaconda installer</a:t>
              </a:r>
            </a:p>
          </p:txBody>
        </p:sp>
        <p:sp>
          <p:nvSpPr>
            <p:cNvPr id="40" name="Rounded Rectangle 39"/>
            <p:cNvSpPr/>
            <p:nvPr/>
          </p:nvSpPr>
          <p:spPr bwMode="gray">
            <a:xfrm>
              <a:off x="1814765" y="3820493"/>
              <a:ext cx="458231" cy="27432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tfptboot server</a:t>
              </a:r>
            </a:p>
          </p:txBody>
        </p:sp>
        <p:sp>
          <p:nvSpPr>
            <p:cNvPr id="41" name="Rounded Rectangle 40"/>
            <p:cNvSpPr/>
            <p:nvPr/>
          </p:nvSpPr>
          <p:spPr bwMode="gray">
            <a:xfrm>
              <a:off x="1885063" y="4187961"/>
              <a:ext cx="398438" cy="232913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dhcp server</a:t>
              </a:r>
            </a:p>
          </p:txBody>
        </p:sp>
        <p:sp>
          <p:nvSpPr>
            <p:cNvPr id="42" name="Rounded Rectangle 41"/>
            <p:cNvSpPr/>
            <p:nvPr/>
          </p:nvSpPr>
          <p:spPr bwMode="gray">
            <a:xfrm>
              <a:off x="1382787" y="3869225"/>
              <a:ext cx="320761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dns</a:t>
              </a:r>
            </a:p>
          </p:txBody>
        </p:sp>
        <p:sp>
          <p:nvSpPr>
            <p:cNvPr id="43" name="Rounded Rectangle 42"/>
            <p:cNvSpPr/>
            <p:nvPr/>
          </p:nvSpPr>
          <p:spPr bwMode="gray">
            <a:xfrm>
              <a:off x="2334776" y="3769453"/>
              <a:ext cx="625580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openssh/ssl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9815" y="3666092"/>
              <a:ext cx="1521787" cy="203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Open Source Building Blocks </a:t>
              </a:r>
            </a:p>
          </p:txBody>
        </p:sp>
        <p:sp>
          <p:nvSpPr>
            <p:cNvPr id="45" name="Rounded Rectangle 44"/>
            <p:cNvSpPr/>
            <p:nvPr/>
          </p:nvSpPr>
          <p:spPr bwMode="gray">
            <a:xfrm>
              <a:off x="3942820" y="3773813"/>
              <a:ext cx="320761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lvm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40695" y="4477093"/>
            <a:ext cx="3596334" cy="796448"/>
            <a:chOff x="5120950" y="3674089"/>
            <a:chExt cx="3596334" cy="796448"/>
          </a:xfrm>
        </p:grpSpPr>
        <p:sp>
          <p:nvSpPr>
            <p:cNvPr id="47" name="Rounded Rectangle 46"/>
            <p:cNvSpPr/>
            <p:nvPr/>
          </p:nvSpPr>
          <p:spPr bwMode="gray">
            <a:xfrm>
              <a:off x="7808104" y="4193296"/>
              <a:ext cx="320040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ntp</a:t>
              </a:r>
            </a:p>
          </p:txBody>
        </p:sp>
        <p:sp>
          <p:nvSpPr>
            <p:cNvPr id="48" name="Rounded Rectangle 47"/>
            <p:cNvSpPr/>
            <p:nvPr/>
          </p:nvSpPr>
          <p:spPr bwMode="gray">
            <a:xfrm>
              <a:off x="7258543" y="4193161"/>
              <a:ext cx="457200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haproxy</a:t>
              </a:r>
            </a:p>
          </p:txBody>
        </p:sp>
        <p:sp>
          <p:nvSpPr>
            <p:cNvPr id="49" name="Rounded Rectangle 48"/>
            <p:cNvSpPr/>
            <p:nvPr/>
          </p:nvSpPr>
          <p:spPr bwMode="gray">
            <a:xfrm>
              <a:off x="6667422" y="3947809"/>
              <a:ext cx="365760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lldp</a:t>
              </a:r>
            </a:p>
          </p:txBody>
        </p:sp>
        <p:sp>
          <p:nvSpPr>
            <p:cNvPr id="50" name="Rounded Rectangle 49"/>
            <p:cNvSpPr/>
            <p:nvPr/>
          </p:nvSpPr>
          <p:spPr bwMode="gray">
            <a:xfrm>
              <a:off x="7143872" y="3949613"/>
              <a:ext cx="548640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syslog-ng</a:t>
              </a:r>
            </a:p>
          </p:txBody>
        </p:sp>
        <p:sp>
          <p:nvSpPr>
            <p:cNvPr id="51" name="Rounded Rectangle 50"/>
            <p:cNvSpPr/>
            <p:nvPr/>
          </p:nvSpPr>
          <p:spPr bwMode="gray">
            <a:xfrm>
              <a:off x="6622725" y="4192750"/>
              <a:ext cx="548640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openldap</a:t>
              </a:r>
            </a:p>
          </p:txBody>
        </p:sp>
        <p:sp>
          <p:nvSpPr>
            <p:cNvPr id="52" name="Rounded Rectangle 51"/>
            <p:cNvSpPr/>
            <p:nvPr/>
          </p:nvSpPr>
          <p:spPr bwMode="gray">
            <a:xfrm>
              <a:off x="6064829" y="4196217"/>
              <a:ext cx="457200" cy="27432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puppet/</a:t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modules</a:t>
              </a:r>
            </a:p>
          </p:txBody>
        </p:sp>
        <p:sp>
          <p:nvSpPr>
            <p:cNvPr id="53" name="Rounded Rectangle 52"/>
            <p:cNvSpPr/>
            <p:nvPr/>
          </p:nvSpPr>
          <p:spPr bwMode="gray">
            <a:xfrm>
              <a:off x="8260084" y="3938572"/>
              <a:ext cx="457200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collectd</a:t>
              </a:r>
            </a:p>
          </p:txBody>
        </p:sp>
        <p:sp>
          <p:nvSpPr>
            <p:cNvPr id="54" name="Rounded Rectangle 53"/>
            <p:cNvSpPr/>
            <p:nvPr/>
          </p:nvSpPr>
          <p:spPr bwMode="gray">
            <a:xfrm>
              <a:off x="5288291" y="4186313"/>
              <a:ext cx="548640" cy="27432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anaconda installer</a:t>
              </a:r>
            </a:p>
          </p:txBody>
        </p:sp>
        <p:sp>
          <p:nvSpPr>
            <p:cNvPr id="55" name="Rounded Rectangle 54"/>
            <p:cNvSpPr/>
            <p:nvPr/>
          </p:nvSpPr>
          <p:spPr bwMode="gray">
            <a:xfrm>
              <a:off x="5291422" y="3876177"/>
              <a:ext cx="365760" cy="27432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dhcp server</a:t>
              </a:r>
            </a:p>
          </p:txBody>
        </p:sp>
        <p:sp>
          <p:nvSpPr>
            <p:cNvPr id="56" name="Rounded Rectangle 55"/>
            <p:cNvSpPr/>
            <p:nvPr/>
          </p:nvSpPr>
          <p:spPr bwMode="gray">
            <a:xfrm>
              <a:off x="5870083" y="3944970"/>
              <a:ext cx="685800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openssh/ssl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20950" y="3674089"/>
              <a:ext cx="1518364" cy="203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Open Source Building Blocks </a:t>
              </a:r>
            </a:p>
          </p:txBody>
        </p:sp>
        <p:sp>
          <p:nvSpPr>
            <p:cNvPr id="58" name="Rounded Rectangle 57"/>
            <p:cNvSpPr/>
            <p:nvPr/>
          </p:nvSpPr>
          <p:spPr bwMode="gray">
            <a:xfrm>
              <a:off x="8220505" y="4200033"/>
              <a:ext cx="320040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lvm</a:t>
              </a:r>
            </a:p>
          </p:txBody>
        </p:sp>
        <p:sp>
          <p:nvSpPr>
            <p:cNvPr id="59" name="Rounded Rectangle 58"/>
            <p:cNvSpPr/>
            <p:nvPr/>
          </p:nvSpPr>
          <p:spPr bwMode="gray">
            <a:xfrm>
              <a:off x="7799701" y="3947809"/>
              <a:ext cx="336846" cy="182880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iscsi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949765" y="2442337"/>
            <a:ext cx="2701681" cy="421878"/>
            <a:chOff x="5103265" y="1659967"/>
            <a:chExt cx="2780189" cy="438495"/>
          </a:xfrm>
        </p:grpSpPr>
        <p:sp>
          <p:nvSpPr>
            <p:cNvPr id="61" name="Rectangle 60"/>
            <p:cNvSpPr/>
            <p:nvPr/>
          </p:nvSpPr>
          <p:spPr bwMode="gray">
            <a:xfrm>
              <a:off x="5154636" y="1670774"/>
              <a:ext cx="2728818" cy="4276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black">
            <a:xfrm>
              <a:off x="5103265" y="1659967"/>
              <a:ext cx="892132" cy="19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Virtualization</a:t>
              </a:r>
            </a:p>
          </p:txBody>
        </p:sp>
        <p:sp>
          <p:nvSpPr>
            <p:cNvPr id="63" name="Rounded Rectangle 62"/>
            <p:cNvSpPr/>
            <p:nvPr/>
          </p:nvSpPr>
          <p:spPr bwMode="gray">
            <a:xfrm>
              <a:off x="6835648" y="1858663"/>
              <a:ext cx="470486" cy="190083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libvirt </a:t>
              </a:r>
            </a:p>
          </p:txBody>
        </p:sp>
        <p:sp>
          <p:nvSpPr>
            <p:cNvPr id="64" name="Rounded Rectangle 63"/>
            <p:cNvSpPr/>
            <p:nvPr/>
          </p:nvSpPr>
          <p:spPr bwMode="gray">
            <a:xfrm>
              <a:off x="7359551" y="1856628"/>
              <a:ext cx="470486" cy="190083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qemu </a:t>
              </a:r>
            </a:p>
          </p:txBody>
        </p:sp>
      </p:grpSp>
      <p:sp>
        <p:nvSpPr>
          <p:cNvPr id="65" name="TextBox 64"/>
          <p:cNvSpPr txBox="1"/>
          <p:nvPr/>
        </p:nvSpPr>
        <p:spPr bwMode="black">
          <a:xfrm>
            <a:off x="2286532" y="1732333"/>
            <a:ext cx="2771997" cy="2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Intel Clear Light" panose="020B0404020203020204"/>
              </a:rPr>
              <a:t>Controller Software Stack</a:t>
            </a:r>
          </a:p>
        </p:txBody>
      </p:sp>
      <p:sp>
        <p:nvSpPr>
          <p:cNvPr id="66" name="Rectangle 65"/>
          <p:cNvSpPr/>
          <p:nvPr/>
        </p:nvSpPr>
        <p:spPr bwMode="gray">
          <a:xfrm>
            <a:off x="1442224" y="1717405"/>
            <a:ext cx="4607930" cy="39031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gray">
          <a:xfrm>
            <a:off x="6983362" y="1713527"/>
            <a:ext cx="3675888" cy="3886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 bwMode="black">
          <a:xfrm>
            <a:off x="7514592" y="1731512"/>
            <a:ext cx="2692494" cy="2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Intel Clear Light" panose="020B0404020203020204"/>
              </a:rPr>
              <a:t>Compute Software Stack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447333" y="2492951"/>
            <a:ext cx="3749040" cy="659680"/>
            <a:chOff x="184393" y="1689947"/>
            <a:chExt cx="3787732" cy="659680"/>
          </a:xfrm>
        </p:grpSpPr>
        <p:sp>
          <p:nvSpPr>
            <p:cNvPr id="70" name="Rectangle 69"/>
            <p:cNvSpPr/>
            <p:nvPr/>
          </p:nvSpPr>
          <p:spPr bwMode="gray">
            <a:xfrm>
              <a:off x="191865" y="1689947"/>
              <a:ext cx="3780260" cy="659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gray">
            <a:xfrm>
              <a:off x="613536" y="2077818"/>
              <a:ext cx="313304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nova </a:t>
              </a:r>
            </a:p>
          </p:txBody>
        </p:sp>
        <p:sp>
          <p:nvSpPr>
            <p:cNvPr id="72" name="Rounded Rectangle 71"/>
            <p:cNvSpPr/>
            <p:nvPr/>
          </p:nvSpPr>
          <p:spPr bwMode="gray">
            <a:xfrm>
              <a:off x="1987553" y="2076525"/>
              <a:ext cx="445003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neutron </a:t>
              </a:r>
            </a:p>
          </p:txBody>
        </p:sp>
        <p:sp>
          <p:nvSpPr>
            <p:cNvPr id="73" name="Rounded Rectangle 72"/>
            <p:cNvSpPr/>
            <p:nvPr/>
          </p:nvSpPr>
          <p:spPr bwMode="gray">
            <a:xfrm>
              <a:off x="1521097" y="1832265"/>
              <a:ext cx="341654" cy="18288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cinder </a:t>
              </a:r>
            </a:p>
          </p:txBody>
        </p:sp>
        <p:sp>
          <p:nvSpPr>
            <p:cNvPr id="74" name="Rounded Rectangle 73"/>
            <p:cNvSpPr/>
            <p:nvPr/>
          </p:nvSpPr>
          <p:spPr bwMode="gray">
            <a:xfrm>
              <a:off x="2984562" y="2076525"/>
              <a:ext cx="290897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heat </a:t>
              </a:r>
            </a:p>
          </p:txBody>
        </p:sp>
        <p:sp>
          <p:nvSpPr>
            <p:cNvPr id="75" name="Rounded Rectangle 74"/>
            <p:cNvSpPr/>
            <p:nvPr/>
          </p:nvSpPr>
          <p:spPr bwMode="gray">
            <a:xfrm>
              <a:off x="1517830" y="2079674"/>
              <a:ext cx="403245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horizon</a:t>
              </a:r>
            </a:p>
          </p:txBody>
        </p:sp>
        <p:sp>
          <p:nvSpPr>
            <p:cNvPr id="76" name="Rounded Rectangle 75"/>
            <p:cNvSpPr/>
            <p:nvPr/>
          </p:nvSpPr>
          <p:spPr bwMode="gray">
            <a:xfrm>
              <a:off x="3347061" y="2071370"/>
              <a:ext cx="568060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telemetry</a:t>
              </a:r>
            </a:p>
          </p:txBody>
        </p:sp>
        <p:sp>
          <p:nvSpPr>
            <p:cNvPr id="77" name="Rounded Rectangle 76"/>
            <p:cNvSpPr/>
            <p:nvPr/>
          </p:nvSpPr>
          <p:spPr bwMode="gray">
            <a:xfrm>
              <a:off x="983859" y="2083250"/>
              <a:ext cx="470447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keystone</a:t>
              </a:r>
            </a:p>
          </p:txBody>
        </p:sp>
        <p:sp>
          <p:nvSpPr>
            <p:cNvPr id="78" name="Rounded Rectangle 77"/>
            <p:cNvSpPr/>
            <p:nvPr/>
          </p:nvSpPr>
          <p:spPr bwMode="gray">
            <a:xfrm>
              <a:off x="2339213" y="1826846"/>
              <a:ext cx="518795" cy="18288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magnum</a:t>
              </a:r>
            </a:p>
          </p:txBody>
        </p:sp>
        <p:sp>
          <p:nvSpPr>
            <p:cNvPr id="79" name="Rounded Rectangle 78"/>
            <p:cNvSpPr/>
            <p:nvPr/>
          </p:nvSpPr>
          <p:spPr bwMode="gray">
            <a:xfrm>
              <a:off x="2504437" y="2079819"/>
              <a:ext cx="406650" cy="182880"/>
            </a:xfrm>
            <a:prstGeom prst="roundRect">
              <a:avLst/>
            </a:prstGeom>
            <a:solidFill>
              <a:srgbClr val="5F5F5F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glance </a:t>
              </a:r>
            </a:p>
          </p:txBody>
        </p:sp>
        <p:sp>
          <p:nvSpPr>
            <p:cNvPr id="80" name="Rounded Rectangle 79"/>
            <p:cNvSpPr/>
            <p:nvPr/>
          </p:nvSpPr>
          <p:spPr bwMode="gray">
            <a:xfrm>
              <a:off x="1927040" y="1832904"/>
              <a:ext cx="347883" cy="18288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ironic</a:t>
              </a:r>
            </a:p>
          </p:txBody>
        </p:sp>
        <p:sp>
          <p:nvSpPr>
            <p:cNvPr id="81" name="Rounded Rectangle 80"/>
            <p:cNvSpPr/>
            <p:nvPr/>
          </p:nvSpPr>
          <p:spPr bwMode="gray">
            <a:xfrm>
              <a:off x="3483471" y="1825798"/>
              <a:ext cx="431649" cy="18288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murano</a:t>
              </a:r>
            </a:p>
          </p:txBody>
        </p:sp>
        <p:sp>
          <p:nvSpPr>
            <p:cNvPr id="82" name="Rounded Rectangle 81"/>
            <p:cNvSpPr/>
            <p:nvPr/>
          </p:nvSpPr>
          <p:spPr bwMode="gray">
            <a:xfrm>
              <a:off x="2927572" y="1829243"/>
              <a:ext cx="483002" cy="18288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swift-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api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 bwMode="black">
            <a:xfrm>
              <a:off x="184393" y="1710354"/>
              <a:ext cx="892132" cy="19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OpenStack* (Pike)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19693" y="3168398"/>
            <a:ext cx="3551676" cy="1268613"/>
            <a:chOff x="161862" y="2365394"/>
            <a:chExt cx="3551676" cy="1268613"/>
          </a:xfrm>
        </p:grpSpPr>
        <p:sp>
          <p:nvSpPr>
            <p:cNvPr id="85" name="Rounded Rectangle 84"/>
            <p:cNvSpPr/>
            <p:nvPr/>
          </p:nvSpPr>
          <p:spPr bwMode="gray">
            <a:xfrm>
              <a:off x="1617715" y="2407188"/>
              <a:ext cx="914400" cy="27432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F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ault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/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Management</a:t>
              </a:r>
            </a:p>
          </p:txBody>
        </p:sp>
        <p:sp>
          <p:nvSpPr>
            <p:cNvPr id="86" name="Rounded Rectangle 85"/>
            <p:cNvSpPr/>
            <p:nvPr/>
          </p:nvSpPr>
          <p:spPr bwMode="gray">
            <a:xfrm>
              <a:off x="703315" y="3359687"/>
              <a:ext cx="2743200" cy="27432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ervice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87" name="TextBox 86"/>
            <p:cNvSpPr txBox="1"/>
            <p:nvPr/>
          </p:nvSpPr>
          <p:spPr bwMode="black">
            <a:xfrm>
              <a:off x="161862" y="2365394"/>
              <a:ext cx="892132" cy="19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Titanium* Services</a:t>
              </a:r>
            </a:p>
          </p:txBody>
        </p:sp>
        <p:sp>
          <p:nvSpPr>
            <p:cNvPr id="88" name="Rounded Rectangle 87"/>
            <p:cNvSpPr/>
            <p:nvPr/>
          </p:nvSpPr>
          <p:spPr bwMode="gray">
            <a:xfrm>
              <a:off x="2799138" y="2717497"/>
              <a:ext cx="914400" cy="27432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oftware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gray">
            <a:xfrm>
              <a:off x="477680" y="2716463"/>
              <a:ext cx="914400" cy="27432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onfiguration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gray">
            <a:xfrm>
              <a:off x="1619180" y="3026962"/>
              <a:ext cx="914400" cy="27432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noProof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ost</a:t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Management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958937" y="3314282"/>
            <a:ext cx="2653682" cy="1142907"/>
            <a:chOff x="5139192" y="2511278"/>
            <a:chExt cx="2653682" cy="1142907"/>
          </a:xfrm>
        </p:grpSpPr>
        <p:sp>
          <p:nvSpPr>
            <p:cNvPr id="92" name="TextBox 91"/>
            <p:cNvSpPr txBox="1"/>
            <p:nvPr/>
          </p:nvSpPr>
          <p:spPr bwMode="black">
            <a:xfrm>
              <a:off x="5139192" y="2511278"/>
              <a:ext cx="892132" cy="19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Titanium Services</a:t>
              </a:r>
            </a:p>
          </p:txBody>
        </p:sp>
        <p:sp>
          <p:nvSpPr>
            <p:cNvPr id="93" name="Rounded Rectangle 92"/>
            <p:cNvSpPr/>
            <p:nvPr/>
          </p:nvSpPr>
          <p:spPr bwMode="gray">
            <a:xfrm>
              <a:off x="6055749" y="2666994"/>
              <a:ext cx="914400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F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ault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/>
              </a:r>
              <a:b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gray">
            <a:xfrm>
              <a:off x="5215540" y="3425585"/>
              <a:ext cx="2577334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noProof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ervice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95" name="Rounded Rectangle 94"/>
            <p:cNvSpPr/>
            <p:nvPr/>
          </p:nvSpPr>
          <p:spPr bwMode="gray">
            <a:xfrm>
              <a:off x="6860818" y="2917653"/>
              <a:ext cx="914400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oftware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gray">
            <a:xfrm>
              <a:off x="5216889" y="2924880"/>
              <a:ext cx="914400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C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onfiguration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gray">
            <a:xfrm>
              <a:off x="6047455" y="3166157"/>
              <a:ext cx="914400" cy="228600"/>
            </a:xfrm>
            <a:prstGeom prst="roundRect">
              <a:avLst/>
            </a:prstGeom>
            <a:solidFill>
              <a:srgbClr val="CC0000">
                <a:lumMod val="50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H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ost</a:t>
              </a:r>
              <a: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/>
              </a:r>
              <a:br>
                <a:rPr lang="en-US" sz="800" kern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</a:br>
              <a:r>
                <a:rPr lang="en-US" sz="800" kern="0" noProof="0" dirty="0">
                  <a:solidFill>
                    <a:srgbClr val="FFFFFF"/>
                  </a:solidFill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M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anagement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949764" y="2069376"/>
            <a:ext cx="2704475" cy="368698"/>
            <a:chOff x="5097857" y="1134155"/>
            <a:chExt cx="2866763" cy="368698"/>
          </a:xfrm>
        </p:grpSpPr>
        <p:sp>
          <p:nvSpPr>
            <p:cNvPr id="99" name="Rectangle 98"/>
            <p:cNvSpPr/>
            <p:nvPr/>
          </p:nvSpPr>
          <p:spPr bwMode="gray">
            <a:xfrm>
              <a:off x="5153734" y="1137093"/>
              <a:ext cx="2810886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 bwMode="black">
            <a:xfrm>
              <a:off x="5097857" y="1134155"/>
              <a:ext cx="892132" cy="19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l Clear Light" panose="020B0404020203020204"/>
                </a:rPr>
                <a:t>Networking</a:t>
              </a:r>
            </a:p>
          </p:txBody>
        </p:sp>
        <p:sp>
          <p:nvSpPr>
            <p:cNvPr id="101" name="Rounded Rectangle 100"/>
            <p:cNvSpPr/>
            <p:nvPr/>
          </p:nvSpPr>
          <p:spPr bwMode="gray">
            <a:xfrm>
              <a:off x="5924584" y="1276134"/>
              <a:ext cx="581562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ovs-dpdk </a:t>
              </a:r>
            </a:p>
          </p:txBody>
        </p:sp>
        <p:sp>
          <p:nvSpPr>
            <p:cNvPr id="102" name="Rounded Rectangle 101"/>
            <p:cNvSpPr/>
            <p:nvPr/>
          </p:nvSpPr>
          <p:spPr bwMode="gray">
            <a:xfrm>
              <a:off x="6574866" y="1280887"/>
              <a:ext cx="484635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sr-iov</a:t>
              </a:r>
            </a:p>
          </p:txBody>
        </p:sp>
        <p:sp>
          <p:nvSpPr>
            <p:cNvPr id="103" name="Rounded Rectangle 102"/>
            <p:cNvSpPr/>
            <p:nvPr/>
          </p:nvSpPr>
          <p:spPr bwMode="gray">
            <a:xfrm>
              <a:off x="7123610" y="1281404"/>
              <a:ext cx="778177" cy="182880"/>
            </a:xfrm>
            <a:prstGeom prst="roundRect">
              <a:avLst/>
            </a:prstGeom>
            <a:solidFill>
              <a:srgbClr val="336699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Light" panose="020B0404020203020204"/>
                  <a:ea typeface="ＭＳ Ｐゴシック" charset="0"/>
                  <a:cs typeface="ＭＳ Ｐゴシック" charset="0"/>
                </a:rPr>
                <a:t>pci-passthough</a:t>
              </a: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22486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StarlingX*: Installation Basics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1950" y="6122390"/>
            <a:ext cx="11248101" cy="28495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StarlingX is scheduled for its first release in October 2018, with three releases planned for 2019, beginning in March.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695884"/>
            <a:ext cx="10515600" cy="4062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60000"/>
              <a:buFont typeface="Zapf Dingbats"/>
              <a:buChar char="✢"/>
              <a:defRPr sz="2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4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20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60000"/>
              <a:buFont typeface="Zapf Dingbats"/>
              <a:buChar char="✢"/>
              <a:defRPr sz="1800" b="0" i="0" kern="1200">
                <a:solidFill>
                  <a:srgbClr val="0F379E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StarlingX supports an install and deploy of a bare metal OpenStack* cloud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StarlingX performs a full install (OS + applications) on dedicated physical servers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To perform a StarlingX installation, you must build a StarlingX installation ISO</a:t>
            </a:r>
          </a:p>
          <a:p>
            <a:pPr lvl="1"/>
            <a:r>
              <a:rPr lang="en-US" sz="1800" dirty="0"/>
              <a:t>This can be built using the build-tools and build instructions found in the StarlingX repos</a:t>
            </a:r>
          </a:p>
          <a:p>
            <a:pPr lvl="1"/>
            <a:r>
              <a:rPr lang="en-US" sz="1800" dirty="0"/>
              <a:t>This ISO contains the images for Controller Nodes, Compute Nodes and Storage Nodes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StarlingX does not require a separate installer / genesis server</a:t>
            </a:r>
          </a:p>
          <a:p>
            <a:pPr lvl="1"/>
            <a:r>
              <a:rPr lang="en-US" sz="1800" dirty="0"/>
              <a:t>The initial server installed becomes controller-0</a:t>
            </a:r>
          </a:p>
          <a:p>
            <a:pPr lvl="1"/>
            <a:r>
              <a:rPr lang="en-US" sz="1800" dirty="0"/>
              <a:t>Any controller in StarlingX deployment can provide Installation Services for itself and the rest of the deployment</a:t>
            </a:r>
          </a:p>
          <a:p>
            <a:pPr lvl="2"/>
            <a:r>
              <a:rPr lang="en-US" sz="1600" dirty="0"/>
              <a:t>Modify system-wide or host configuration, add/install new host, remove existing host, etc.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4" y="5870590"/>
            <a:ext cx="629107" cy="548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6056" y="6414087"/>
            <a:ext cx="371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*Other names and brands may be claimed as the property of others.</a:t>
            </a:r>
          </a:p>
        </p:txBody>
      </p:sp>
    </p:spTree>
    <p:extLst>
      <p:ext uri="{BB962C8B-B14F-4D97-AF65-F5344CB8AC3E}">
        <p14:creationId xmlns:p14="http://schemas.microsoft.com/office/powerpoint/2010/main" val="38188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0022C4"/>
      </a:accent2>
      <a:accent3>
        <a:srgbClr val="A5A5A5"/>
      </a:accent3>
      <a:accent4>
        <a:srgbClr val="0096FF"/>
      </a:accent4>
      <a:accent5>
        <a:srgbClr val="5B9BD5"/>
      </a:accent5>
      <a:accent6>
        <a:srgbClr val="3E5AC1"/>
      </a:accent6>
      <a:hlink>
        <a:srgbClr val="48B5B1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1A2B692-EF46-994F-AC2E-3A0116FE6FB1}" vid="{BFDC5844-165D-434A-8D0B-696FA72BB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1226</Words>
  <Application>Microsoft Office PowerPoint</Application>
  <PresentationFormat>Widescreen</PresentationFormat>
  <Paragraphs>329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Intel Clear</vt:lpstr>
      <vt:lpstr>Intel Clear Light</vt:lpstr>
      <vt:lpstr>Zapf Dingbats</vt:lpstr>
      <vt:lpstr>Office Theme</vt:lpstr>
      <vt:lpstr>PowerPoint Presentation</vt:lpstr>
      <vt:lpstr>StarlingX*</vt:lpstr>
      <vt:lpstr>StarlingX*: Guiding Values</vt:lpstr>
      <vt:lpstr>StarlingX*: Physical Solution Architecture</vt:lpstr>
      <vt:lpstr>StarlingX*: Scale Small or Scale Large</vt:lpstr>
      <vt:lpstr>StarlingX*: Main Components</vt:lpstr>
      <vt:lpstr>StarlingX*: Main Components Defined</vt:lpstr>
      <vt:lpstr>StarlingX*: Software Stacks</vt:lpstr>
      <vt:lpstr>StarlingX*: Installation Basics</vt:lpstr>
      <vt:lpstr>StarlingX*: In-Flight Evolution</vt:lpstr>
      <vt:lpstr>StarlingX*: 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CTPClassification=CTP_NT</cp:keywords>
  <cp:lastModifiedBy>Geier, John</cp:lastModifiedBy>
  <cp:revision>62</cp:revision>
  <dcterms:created xsi:type="dcterms:W3CDTF">2018-07-26T21:39:21Z</dcterms:created>
  <dcterms:modified xsi:type="dcterms:W3CDTF">2018-08-29T07:01:43Z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b68eb2c0-d688-451f-bdad-aae2c8a42a65</vt:lpwstr>
  </property>
  <property fmtid="{D5CDD505-2E9C-101B-9397-08002B2CF9AE}" pid="3" name="CTP_TimeStamp">
    <vt:lpwstr>2018-08-27 15:55:30Z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