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1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2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3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5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6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7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8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9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20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21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22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3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544" r:id="rId1"/>
    <p:sldMasterId id="2147486574" r:id="rId2"/>
    <p:sldMasterId id="2147486582" r:id="rId3"/>
    <p:sldMasterId id="2147486714" r:id="rId4"/>
    <p:sldMasterId id="2147486744" r:id="rId5"/>
    <p:sldMasterId id="2147486752" r:id="rId6"/>
    <p:sldMasterId id="2147486764" r:id="rId7"/>
    <p:sldMasterId id="2147486776" r:id="rId8"/>
    <p:sldMasterId id="2147486788" r:id="rId9"/>
    <p:sldMasterId id="2147486796" r:id="rId10"/>
    <p:sldMasterId id="2147486804" r:id="rId11"/>
    <p:sldMasterId id="2147486812" r:id="rId12"/>
    <p:sldMasterId id="2147486824" r:id="rId13"/>
    <p:sldMasterId id="2147486838" r:id="rId14"/>
    <p:sldMasterId id="2147486846" r:id="rId15"/>
    <p:sldMasterId id="2147486854" r:id="rId16"/>
    <p:sldMasterId id="2147486865" r:id="rId17"/>
    <p:sldMasterId id="2147486876" r:id="rId18"/>
    <p:sldMasterId id="2147486887" r:id="rId19"/>
    <p:sldMasterId id="2147486908" r:id="rId20"/>
    <p:sldMasterId id="2147486932" r:id="rId21"/>
    <p:sldMasterId id="2147486944" r:id="rId22"/>
    <p:sldMasterId id="2147486956" r:id="rId23"/>
    <p:sldMasterId id="2147486965" r:id="rId24"/>
  </p:sldMasterIdLst>
  <p:notesMasterIdLst>
    <p:notesMasterId r:id="rId32"/>
  </p:notesMasterIdLst>
  <p:handoutMasterIdLst>
    <p:handoutMasterId r:id="rId33"/>
  </p:handoutMasterIdLst>
  <p:sldIdLst>
    <p:sldId id="976" r:id="rId25"/>
    <p:sldId id="962" r:id="rId26"/>
    <p:sldId id="978" r:id="rId27"/>
    <p:sldId id="979" r:id="rId28"/>
    <p:sldId id="980" r:id="rId29"/>
    <p:sldId id="981" r:id="rId30"/>
    <p:sldId id="982" r:id="rId31"/>
  </p:sldIdLst>
  <p:sldSz cx="9144000" cy="5143500" type="screen16x9"/>
  <p:notesSz cx="7023100" cy="93091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00"/>
    <a:srgbClr val="36174D"/>
    <a:srgbClr val="FFFFFF"/>
    <a:srgbClr val="B80005"/>
    <a:srgbClr val="FFCC33"/>
    <a:srgbClr val="090909"/>
    <a:srgbClr val="A6A6A6"/>
    <a:srgbClr val="4D4D4D"/>
    <a:srgbClr val="000000"/>
    <a:srgbClr val="CC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260" autoAdjust="0"/>
    <p:restoredTop sz="92593" autoAdjust="0"/>
  </p:normalViewPr>
  <p:slideViewPr>
    <p:cSldViewPr snapToGrid="0">
      <p:cViewPr varScale="1">
        <p:scale>
          <a:sx n="150" d="100"/>
          <a:sy n="150" d="100"/>
        </p:scale>
        <p:origin x="1416" y="168"/>
      </p:cViewPr>
      <p:guideLst>
        <p:guide orient="horz" pos="996"/>
        <p:guide pos="2880"/>
      </p:guideLst>
    </p:cSldViewPr>
  </p:slideViewPr>
  <p:outlineViewPr>
    <p:cViewPr>
      <p:scale>
        <a:sx n="33" d="100"/>
        <a:sy n="33" d="100"/>
      </p:scale>
      <p:origin x="0" y="-242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034" y="9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" Target="slides/slide1.xml"/><Relationship Id="rId26" Type="http://schemas.openxmlformats.org/officeDocument/2006/relationships/slide" Target="slides/slide2.xml"/><Relationship Id="rId27" Type="http://schemas.openxmlformats.org/officeDocument/2006/relationships/slide" Target="slides/slide3.xml"/><Relationship Id="rId28" Type="http://schemas.openxmlformats.org/officeDocument/2006/relationships/slide" Target="slides/slide4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6.xml"/><Relationship Id="rId31" Type="http://schemas.openxmlformats.org/officeDocument/2006/relationships/slide" Target="slides/slide7.xml"/><Relationship Id="rId32" Type="http://schemas.openxmlformats.org/officeDocument/2006/relationships/notesMaster" Target="notesMasters/notesMaster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image" Target="../media/image2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033" y="9027239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pPr lvl="0"/>
            <a:fld id="{58EC7406-F4CC-4ABF-902E-2AF4E70E5C0F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 lvl="0"/>
              <a:t>‹#›</a:t>
            </a:fld>
            <a:endParaRPr lang="en-US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818" y="9027239"/>
            <a:ext cx="197009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pPr lvl="0" algn="l" defTabSz="9144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|   © 2016 Wind River. All Rights Reserved.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99" y="89170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139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15950" y="692150"/>
            <a:ext cx="5811794" cy="3270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9033" y="9027239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pPr lvl="0"/>
            <a:fld id="{58EC7406-F4CC-4ABF-902E-2AF4E70E5C0F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 lvl="0"/>
              <a:t>‹#›</a:t>
            </a:fld>
            <a:endParaRPr lang="en-US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818" y="9027239"/>
            <a:ext cx="197009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pPr lvl="0" algn="l" defTabSz="9144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|   © 2016 Wind River. All Rights Reserved.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09600" y="4421188"/>
            <a:ext cx="5814646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99" y="89170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46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1" fontAlgn="auto" latinLnBrk="0" hangingPunct="1">
      <a:lnSpc>
        <a:spcPct val="90000"/>
      </a:lnSpc>
      <a:spcBef>
        <a:spcPts val="900"/>
      </a:spcBef>
      <a:spcAft>
        <a:spcPts val="0"/>
      </a:spcAft>
      <a:buClrTx/>
      <a:buSzTx/>
      <a:buFontTx/>
      <a:buNone/>
      <a:tabLst/>
      <a:defRPr sz="1200" b="0" kern="1200" baseline="0">
        <a:solidFill>
          <a:schemeClr val="tx2"/>
        </a:solidFill>
        <a:latin typeface="+mn-lt"/>
        <a:ea typeface="+mn-ea"/>
        <a:cs typeface="+mn-cs"/>
      </a:defRPr>
    </a:lvl1pPr>
    <a:lvl2pPr marL="287338" marR="0" indent="-169863" algn="l" defTabSz="914400" rtl="0" eaLnBrk="1" fontAlgn="auto" latinLnBrk="0" hangingPunct="1">
      <a:lnSpc>
        <a:spcPct val="90000"/>
      </a:lnSpc>
      <a:spcBef>
        <a:spcPts val="600"/>
      </a:spcBef>
      <a:spcAft>
        <a:spcPts val="0"/>
      </a:spcAft>
      <a:buClr>
        <a:srgbClr val="336699"/>
      </a:buClr>
      <a:buSzTx/>
      <a:buFont typeface="Wingdings" pitchFamily="2" charset="2"/>
      <a:buChar char="§"/>
      <a:tabLst/>
      <a:defRPr sz="1200" b="0" kern="1200">
        <a:solidFill>
          <a:schemeClr val="tx2"/>
        </a:solidFill>
        <a:latin typeface="+mn-lt"/>
        <a:ea typeface="+mn-ea"/>
        <a:cs typeface="+mn-cs"/>
      </a:defRPr>
    </a:lvl2pPr>
    <a:lvl3pPr marL="577850" marR="0" indent="-171450" algn="l" defTabSz="914400" rtl="0" eaLnBrk="1" fontAlgn="auto" latinLnBrk="0" hangingPunct="1">
      <a:lnSpc>
        <a:spcPct val="90000"/>
      </a:lnSpc>
      <a:spcBef>
        <a:spcPts val="300"/>
      </a:spcBef>
      <a:spcAft>
        <a:spcPts val="0"/>
      </a:spcAft>
      <a:buClr>
        <a:srgbClr val="336699"/>
      </a:buClr>
      <a:buSzTx/>
      <a:buFont typeface="Arial" pitchFamily="34" charset="0"/>
      <a:buChar char="–"/>
      <a:tabLst/>
      <a:defRPr sz="1200" b="0" kern="1200">
        <a:solidFill>
          <a:schemeClr val="tx2"/>
        </a:solidFill>
        <a:latin typeface="+mn-lt"/>
        <a:ea typeface="+mn-ea"/>
        <a:cs typeface="+mn-cs"/>
      </a:defRPr>
    </a:lvl3pPr>
    <a:lvl4pPr marL="857250" marR="0" indent="-171450" algn="l" defTabSz="914400" rtl="0" eaLnBrk="1" fontAlgn="auto" latinLnBrk="0" hangingPunct="1">
      <a:lnSpc>
        <a:spcPct val="90000"/>
      </a:lnSpc>
      <a:spcBef>
        <a:spcPts val="300"/>
      </a:spcBef>
      <a:spcAft>
        <a:spcPts val="0"/>
      </a:spcAft>
      <a:buClr>
        <a:srgbClr val="336699"/>
      </a:buClr>
      <a:buSzTx/>
      <a:buFont typeface="Wingdings" pitchFamily="2" charset="2"/>
      <a:buChar char="§"/>
      <a:tabLst/>
      <a:defRPr sz="1200" b="0" kern="1200">
        <a:solidFill>
          <a:schemeClr val="tx2"/>
        </a:solidFill>
        <a:latin typeface="+mn-lt"/>
        <a:ea typeface="+mn-ea"/>
        <a:cs typeface="+mn-cs"/>
      </a:defRPr>
    </a:lvl4pPr>
    <a:lvl5pPr marL="1144588" marR="0" indent="-171450" algn="l" defTabSz="914400" rtl="0" eaLnBrk="1" fontAlgn="auto" latinLnBrk="0" hangingPunct="1">
      <a:lnSpc>
        <a:spcPct val="90000"/>
      </a:lnSpc>
      <a:spcBef>
        <a:spcPts val="300"/>
      </a:spcBef>
      <a:spcAft>
        <a:spcPts val="0"/>
      </a:spcAft>
      <a:buClr>
        <a:srgbClr val="336699"/>
      </a:buClr>
      <a:buSzTx/>
      <a:buFont typeface="Arial" pitchFamily="34" charset="0"/>
      <a:buChar char="–"/>
      <a:tabLst/>
      <a:defRPr sz="1200" b="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692150"/>
            <a:ext cx="5811838" cy="327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4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4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16.png"/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5.jpe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16.png"/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5.jpe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0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1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20.pn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21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20.png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21.pn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16.png"/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15.jpeg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24.pn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25.png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26.png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17.jpg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24.png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17.jpg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2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2.wdp"/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7.jp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78969" y="2079889"/>
            <a:ext cx="4712758" cy="403957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388493" y="2624978"/>
            <a:ext cx="4695825" cy="28212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>
                <a:solidFill>
                  <a:srgbClr val="5F5F5F"/>
                </a:solidFill>
              </a:rPr>
              <a:t>© 2017 WIND RIVER. ALL RIGHTS RESERVED.</a:t>
            </a:r>
            <a:endParaRPr lang="en-US" sz="500" dirty="0">
              <a:solidFill>
                <a:srgbClr val="5F5F5F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9682" cy="9754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999" y="84664"/>
            <a:ext cx="2645833" cy="491470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4"/>
          <a:srcRect r="13428" b="28025"/>
          <a:stretch/>
        </p:blipFill>
        <p:spPr>
          <a:xfrm>
            <a:off x="7018685" y="4299627"/>
            <a:ext cx="1817463" cy="562609"/>
          </a:xfrm>
          <a:prstGeom prst="rect">
            <a:avLst/>
          </a:prstGeom>
        </p:spPr>
      </p:pic>
      <p:pic>
        <p:nvPicPr>
          <p:cNvPr id="5" name="Picture 4" descr="INTEL_Re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6" y="1091364"/>
            <a:ext cx="1201272" cy="7808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 bwMode="gray">
          <a:xfrm>
            <a:off x="3235388" y="4903485"/>
            <a:ext cx="157094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900" dirty="0" smtClean="0">
                <a:solidFill>
                  <a:schemeClr val="tx2"/>
                </a:solidFill>
              </a:rPr>
              <a:t>WIND RIVER</a:t>
            </a:r>
            <a:r>
              <a:rPr lang="en-US" sz="900" baseline="0" dirty="0" smtClean="0">
                <a:solidFill>
                  <a:schemeClr val="tx2"/>
                </a:solidFill>
              </a:rPr>
              <a:t> CONFIDENTIAL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0F03F3-1D2C-E14F-805E-DB447A7C4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en-US" dirty="0"/>
              <a:t>INTEL CLEAR 45PT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9EEA4C-6C59-D34A-8209-41165FC251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E6567C-518A-1943-81D0-6AAB7DF0E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43339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fld id="{6C445268-58E3-4016-9DB3-A9EA90EB943C}" type="datetime1">
              <a:rPr lang="en-US" smtClean="0"/>
              <a:t>9/12/18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B32F91-793F-6D48-9573-703E835AC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6040" y="4751313"/>
            <a:ext cx="280018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2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44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92099" y="2433770"/>
            <a:ext cx="4695825" cy="276999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black">
          <a:xfrm>
            <a:off x="8470" y="2814321"/>
            <a:ext cx="6286500" cy="118546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lumMod val="100000"/>
                  <a:alpha val="68000"/>
                </a:schemeClr>
              </a:gs>
              <a:gs pos="100000">
                <a:schemeClr val="bg2">
                  <a:alpha val="0"/>
                  <a:lumMod val="100000"/>
                </a:schemeClr>
              </a:gs>
            </a:gsLst>
            <a:lin ang="0" scaled="1"/>
            <a:tileRect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68580" bIns="34290" rtlCol="0" anchor="ctr"/>
          <a:lstStyle>
            <a:defPPr>
              <a:defRPr lang="en-US"/>
            </a:defPPr>
            <a:lvl1pPr>
              <a:defRPr sz="3200" b="1">
                <a:solidFill>
                  <a:srgbClr val="3D6E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endParaRPr lang="en-US" b="0" dirty="0">
              <a:solidFill>
                <a:srgbClr val="CC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274108" y="3197768"/>
            <a:ext cx="4712758" cy="418576"/>
          </a:xfr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200" b="0" cap="none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8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17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84048" y="1085861"/>
            <a:ext cx="8378952" cy="1372684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48" y="541266"/>
            <a:ext cx="8385048" cy="37702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0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4" y="495853"/>
            <a:ext cx="8572501" cy="377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389888"/>
            <a:ext cx="8572501" cy="13726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476250" y="4876800"/>
            <a:ext cx="2895600" cy="16073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01" y="4876800"/>
            <a:ext cx="466725" cy="16073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DC42-3FA4-43BA-8B31-1B31548CEAA3}" type="slidenum">
              <a:rPr 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326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78969" y="2079889"/>
            <a:ext cx="4712758" cy="403957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/>
              <a:t>CLICK TO ADD TITLE</a:t>
            </a:r>
          </a:p>
        </p:txBody>
      </p: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388493" y="2624978"/>
            <a:ext cx="4695825" cy="28212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/>
              <a:t>© 2017 WIND RIVER. ALL RIGHTS RESERVED.</a:t>
            </a:r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9682" cy="9754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999" y="84664"/>
            <a:ext cx="2645833" cy="491470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4"/>
          <a:srcRect r="13428" b="28025"/>
          <a:stretch/>
        </p:blipFill>
        <p:spPr>
          <a:xfrm>
            <a:off x="7018685" y="4299627"/>
            <a:ext cx="1817463" cy="562609"/>
          </a:xfrm>
          <a:prstGeom prst="rect">
            <a:avLst/>
          </a:prstGeom>
        </p:spPr>
      </p:pic>
      <p:pic>
        <p:nvPicPr>
          <p:cNvPr id="5" name="Picture 4" descr="INTEL_Re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6" y="1091364"/>
            <a:ext cx="1201272" cy="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6630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977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5672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5256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78969" y="2079889"/>
            <a:ext cx="4712758" cy="403957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388493" y="2624978"/>
            <a:ext cx="4695825" cy="28212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9682" cy="9754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999" y="84664"/>
            <a:ext cx="2645833" cy="491470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4"/>
          <a:srcRect r="13428" b="28025"/>
          <a:stretch/>
        </p:blipFill>
        <p:spPr>
          <a:xfrm>
            <a:off x="7018685" y="4299627"/>
            <a:ext cx="1817463" cy="562609"/>
          </a:xfrm>
          <a:prstGeom prst="rect">
            <a:avLst/>
          </a:prstGeom>
        </p:spPr>
      </p:pic>
      <p:pic>
        <p:nvPicPr>
          <p:cNvPr id="5" name="Picture 4" descr="INTEL_Re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6" y="1091364"/>
            <a:ext cx="1201272" cy="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145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80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16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84048" y="1085861"/>
            <a:ext cx="8378952" cy="1372684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48" y="541266"/>
            <a:ext cx="8385048" cy="37702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735068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78969" y="2079889"/>
            <a:ext cx="4712758" cy="403957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388493" y="2624978"/>
            <a:ext cx="4695825" cy="28212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9682" cy="9754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999" y="84664"/>
            <a:ext cx="2645833" cy="491470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4"/>
          <a:srcRect r="13428" b="28025"/>
          <a:stretch/>
        </p:blipFill>
        <p:spPr>
          <a:xfrm>
            <a:off x="7018685" y="4299627"/>
            <a:ext cx="1817463" cy="562609"/>
          </a:xfrm>
          <a:prstGeom prst="rect">
            <a:avLst/>
          </a:prstGeom>
        </p:spPr>
      </p:pic>
      <p:pic>
        <p:nvPicPr>
          <p:cNvPr id="5" name="Picture 4" descr="INTEL_Re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6" y="1091364"/>
            <a:ext cx="1201272" cy="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120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2019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8569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3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98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106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9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78969" y="2079889"/>
            <a:ext cx="4712758" cy="403957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388493" y="2624978"/>
            <a:ext cx="4695825" cy="28212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9682" cy="9754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999" y="84664"/>
            <a:ext cx="2645833" cy="491470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4"/>
          <a:srcRect r="13428" b="28025"/>
          <a:stretch/>
        </p:blipFill>
        <p:spPr>
          <a:xfrm>
            <a:off x="7018685" y="4299627"/>
            <a:ext cx="1817463" cy="562609"/>
          </a:xfrm>
          <a:prstGeom prst="rect">
            <a:avLst/>
          </a:prstGeom>
        </p:spPr>
      </p:pic>
      <p:pic>
        <p:nvPicPr>
          <p:cNvPr id="5" name="Picture 4" descr="INTEL_Re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6" y="1091364"/>
            <a:ext cx="1201272" cy="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8556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371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7874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2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12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79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9291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978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3314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 bwMode="gray">
          <a:xfrm>
            <a:off x="3235388" y="4903485"/>
            <a:ext cx="157094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900" dirty="0" smtClean="0">
                <a:solidFill>
                  <a:srgbClr val="000000"/>
                </a:solidFill>
              </a:rPr>
              <a:t>WIND RIVER CONFIDENTIAL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6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22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4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seiler\Desktop\StarlingX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998" y="0"/>
            <a:ext cx="662749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black">
          <a:xfrm>
            <a:off x="8470" y="2893423"/>
            <a:ext cx="6286500" cy="118546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lumMod val="100000"/>
                  <a:alpha val="68000"/>
                </a:schemeClr>
              </a:gs>
              <a:gs pos="100000">
                <a:schemeClr val="bg2">
                  <a:alpha val="0"/>
                  <a:lumMod val="100000"/>
                </a:schemeClr>
              </a:gs>
            </a:gsLst>
            <a:lin ang="0" scaled="1"/>
            <a:tileRect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68580" bIns="34290" rtlCol="0" anchor="ctr"/>
          <a:lstStyle>
            <a:defPPr>
              <a:defRPr lang="en-US"/>
            </a:defPPr>
            <a:lvl1pPr>
              <a:defRPr sz="3200" b="1">
                <a:solidFill>
                  <a:srgbClr val="3D6E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263717" y="3276869"/>
            <a:ext cx="4712758" cy="418576"/>
          </a:xfr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200" b="0" cap="none" dirty="0">
                <a:solidFill>
                  <a:schemeClr val="tx2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4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05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4" y="495853"/>
            <a:ext cx="8572501" cy="377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389888"/>
            <a:ext cx="8572501" cy="13726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476250" y="4876800"/>
            <a:ext cx="2895600" cy="16073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01" y="4876800"/>
            <a:ext cx="466725" cy="16073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DC42-3FA4-43BA-8B31-1B31548CEAA3}" type="slidenum">
              <a:rPr 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/>
              <a:t>© 2017 WIND RIVER. ALL RIGHTS RESERVED.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58" y="0"/>
            <a:ext cx="6852592" cy="514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 bwMode="black">
          <a:xfrm>
            <a:off x="2337950" y="4852557"/>
            <a:ext cx="3027109" cy="47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dirty="0" smtClean="0">
                <a:solidFill>
                  <a:srgbClr val="FFFFFF"/>
                </a:solidFill>
                <a:latin typeface="Arial"/>
              </a:rPr>
              <a:t>Copyright Daniel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</a:rPr>
              <a:t>Biber</a:t>
            </a:r>
            <a:endParaRPr lang="en-US" sz="14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50370" y="612850"/>
            <a:ext cx="4712758" cy="1569660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Introducing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Project</a:t>
            </a:r>
            <a:br>
              <a:rPr lang="en-US" dirty="0" smtClean="0"/>
            </a:br>
            <a:r>
              <a:rPr lang="en-US" dirty="0" err="1" smtClean="0"/>
              <a:t>StarlingX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7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917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9340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 bwMode="gray">
          <a:xfrm>
            <a:off x="3235388" y="4903485"/>
            <a:ext cx="157094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900" dirty="0" smtClean="0">
                <a:solidFill>
                  <a:srgbClr val="000000"/>
                </a:solidFill>
              </a:rPr>
              <a:t>WIND RIVER CONFIDENTIAL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5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8409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04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56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seiler\Desktop\StarlingX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998" y="0"/>
            <a:ext cx="662749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black">
          <a:xfrm>
            <a:off x="8470" y="2893423"/>
            <a:ext cx="6286500" cy="118546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lumMod val="100000"/>
                  <a:alpha val="68000"/>
                </a:schemeClr>
              </a:gs>
              <a:gs pos="100000">
                <a:schemeClr val="bg2">
                  <a:alpha val="0"/>
                  <a:lumMod val="100000"/>
                </a:schemeClr>
              </a:gs>
            </a:gsLst>
            <a:lin ang="0" scaled="1"/>
            <a:tileRect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68580" bIns="34290" rtlCol="0" anchor="ctr"/>
          <a:lstStyle>
            <a:defPPr>
              <a:defRPr lang="en-US"/>
            </a:defPPr>
            <a:lvl1pPr>
              <a:defRPr sz="3200" b="1">
                <a:solidFill>
                  <a:srgbClr val="3D6E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263717" y="3276869"/>
            <a:ext cx="4712758" cy="418576"/>
          </a:xfr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200" b="0" cap="none" dirty="0">
                <a:solidFill>
                  <a:schemeClr val="tx2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7812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4" y="495853"/>
            <a:ext cx="8572501" cy="377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389888"/>
            <a:ext cx="8572501" cy="13726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476250" y="4876800"/>
            <a:ext cx="2895600" cy="16073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01" y="4876800"/>
            <a:ext cx="466725" cy="16073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DC42-3FA4-43BA-8B31-1B31548CEAA3}" type="slidenum">
              <a:rPr 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2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/>
              <a:t>© 2017 WIND RIVER. ALL RIGHTS RESERVED.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58" y="0"/>
            <a:ext cx="6852592" cy="514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 bwMode="black">
          <a:xfrm>
            <a:off x="2337950" y="4852557"/>
            <a:ext cx="3027109" cy="47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dirty="0" smtClean="0">
                <a:solidFill>
                  <a:srgbClr val="FFFFFF"/>
                </a:solidFill>
                <a:latin typeface="Arial"/>
              </a:rPr>
              <a:t>Copyright Daniel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</a:rPr>
              <a:t>Biber</a:t>
            </a:r>
            <a:endParaRPr lang="en-US" sz="14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50370" y="612850"/>
            <a:ext cx="4712758" cy="1569660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Introducing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Project</a:t>
            </a:r>
            <a:br>
              <a:rPr lang="en-US" dirty="0" smtClean="0"/>
            </a:br>
            <a:r>
              <a:rPr lang="en-US" dirty="0" err="1" smtClean="0"/>
              <a:t>StarlingX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9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80" y="558947"/>
            <a:ext cx="8572501" cy="3139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0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943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85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 bwMode="gray">
          <a:xfrm>
            <a:off x="3235388" y="4903485"/>
            <a:ext cx="157094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900" dirty="0" smtClean="0">
                <a:solidFill>
                  <a:srgbClr val="000000"/>
                </a:solidFill>
              </a:rPr>
              <a:t>WIND RIVER CONFIDENTIAL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4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8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79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75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seiler\Desktop\StarlingX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998" y="0"/>
            <a:ext cx="662749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black">
          <a:xfrm>
            <a:off x="8470" y="2893423"/>
            <a:ext cx="6286500" cy="118546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lumMod val="100000"/>
                  <a:alpha val="68000"/>
                </a:schemeClr>
              </a:gs>
              <a:gs pos="100000">
                <a:schemeClr val="bg2">
                  <a:alpha val="0"/>
                  <a:lumMod val="100000"/>
                </a:schemeClr>
              </a:gs>
            </a:gsLst>
            <a:lin ang="0" scaled="1"/>
            <a:tileRect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68580" bIns="34290" rtlCol="0" anchor="ctr"/>
          <a:lstStyle>
            <a:defPPr>
              <a:defRPr lang="en-US"/>
            </a:defPPr>
            <a:lvl1pPr>
              <a:defRPr sz="3200" b="1">
                <a:solidFill>
                  <a:srgbClr val="3D6E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263717" y="3276869"/>
            <a:ext cx="4712758" cy="418576"/>
          </a:xfr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200" b="0" cap="none" dirty="0">
                <a:solidFill>
                  <a:schemeClr val="tx2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7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8271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4" y="495853"/>
            <a:ext cx="8572501" cy="377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389888"/>
            <a:ext cx="8572501" cy="13726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476250" y="4876800"/>
            <a:ext cx="2895600" cy="16073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01" y="4876800"/>
            <a:ext cx="466725" cy="16073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DC42-3FA4-43BA-8B31-1B31548CEAA3}" type="slidenum">
              <a:rPr 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8401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/>
              <a:t>© </a:t>
            </a:r>
            <a:r>
              <a:rPr lang="en-US" sz="500" dirty="0" smtClean="0"/>
              <a:t>2018 </a:t>
            </a:r>
            <a:r>
              <a:rPr lang="en-US" sz="500" dirty="0"/>
              <a:t>WIND RIVER. ALL RIGHTS RESERVED.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58" y="0"/>
            <a:ext cx="6852592" cy="514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 bwMode="black">
          <a:xfrm>
            <a:off x="2337950" y="4852557"/>
            <a:ext cx="3027109" cy="47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dirty="0" smtClean="0">
                <a:solidFill>
                  <a:srgbClr val="FFFFFF"/>
                </a:solidFill>
                <a:latin typeface="Arial"/>
              </a:rPr>
              <a:t>Copyright Daniel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</a:rPr>
              <a:t>Biber</a:t>
            </a:r>
            <a:endParaRPr lang="en-US" sz="14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50370" y="612850"/>
            <a:ext cx="4712758" cy="1569660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Introducing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Project</a:t>
            </a:r>
            <a:br>
              <a:rPr lang="en-US" dirty="0" smtClean="0"/>
            </a:br>
            <a:r>
              <a:rPr lang="en-US" dirty="0" err="1" smtClean="0"/>
              <a:t>StarlingX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6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80" y="558947"/>
            <a:ext cx="8572501" cy="3139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2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78969" y="2079889"/>
            <a:ext cx="4712758" cy="403957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388493" y="2624978"/>
            <a:ext cx="4695825" cy="28212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9682" cy="9754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999" y="84664"/>
            <a:ext cx="2645833" cy="491470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4"/>
          <a:srcRect r="13428" b="28025"/>
          <a:stretch/>
        </p:blipFill>
        <p:spPr>
          <a:xfrm>
            <a:off x="7018685" y="4299627"/>
            <a:ext cx="1817463" cy="562609"/>
          </a:xfrm>
          <a:prstGeom prst="rect">
            <a:avLst/>
          </a:prstGeom>
        </p:spPr>
      </p:pic>
      <p:pic>
        <p:nvPicPr>
          <p:cNvPr id="5" name="Picture 4" descr="INTEL_Re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6" y="1091364"/>
            <a:ext cx="1201272" cy="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0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7372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500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0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1632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96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7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0F03F3-1D2C-E14F-805E-DB447A7C4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en-US" dirty="0"/>
              <a:t>INTEL CLEAR 45PT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9EEA4C-6C59-D34A-8209-41165FC251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E6567C-518A-1943-81D0-6AAB7DF0E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fld id="{A0A1D541-BE02-46BD-A2FE-C49B6ADF9873}" type="datetime1">
              <a:rPr lang="en-US" smtClean="0"/>
              <a:t>9/12/18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B32F91-793F-6D48-9573-703E835AC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6040" y="4751313"/>
            <a:ext cx="280018" cy="273844"/>
          </a:xfrm>
        </p:spPr>
        <p:txBody>
          <a:bodyPr/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2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FD44D6-6FD3-CF4E-8A26-5EA26AFDB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INTEL CLEAR 40PT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1AA700-F9D7-0340-AFE0-AB9FBF7C73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rgbClr val="00B0F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subtext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5EFB9C-11D6-EE4C-8650-55FC71781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CE4C-5B5A-451A-BB01-46440CF2CA35}" type="datetime1">
              <a:rPr lang="en-US" smtClean="0"/>
              <a:t>9/12/18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9742C0-54B4-7B49-972E-5C4B0E58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9890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A790CE-1806-4C4D-8841-9DB3885B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1" y="273844"/>
            <a:ext cx="849429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BD7C03-C9EB-6E42-891D-816FFCB22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2" y="1369219"/>
            <a:ext cx="8494294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6402D6-80DD-EC47-8755-4580E1792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3CBA-3F78-4C33-88D2-796D48D44D77}" type="datetime1">
              <a:rPr lang="en-US" smtClean="0"/>
              <a:t>9/12/18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03051B-BB0B-0C41-9CD0-5EFA282A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5190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0DAF51-5FDF-A949-8FF3-8F363481D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E84905-A974-9F4D-B057-7EF6A9B48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642" y="1369219"/>
            <a:ext cx="4196011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F60234-C8F5-4540-BA0C-7F4196648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9969" y="1369219"/>
            <a:ext cx="4232106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A534CD-9E08-AF49-8AD6-9AD61E49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F3FD-FE63-4A2F-8200-101C8D0D8EFE}" type="datetime1">
              <a:rPr lang="en-US" smtClean="0"/>
              <a:t>9/12/18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1364DD-B492-484B-9908-1E82B864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7305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ntent an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98D27F-5C28-4C4D-9A93-50C3AD34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73844"/>
            <a:ext cx="8554452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51403A-8449-764C-B0DB-B97773073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022" y="1260872"/>
            <a:ext cx="4146694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0186A3-07BB-264E-AE3B-C32B21E90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7022" y="1878806"/>
            <a:ext cx="4146694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FB36CE1-3E55-8C4E-BE3E-35F9BFD61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08094" y="1260872"/>
            <a:ext cx="4245329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C25ED1C-F284-FC4D-B87F-9DEA989FF6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08094" y="1878806"/>
            <a:ext cx="4245329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B5713AD-E878-8F46-A827-70372716F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2B67-8BBF-4BE9-B25A-E607CF9F65AB}" type="datetime1">
              <a:rPr lang="en-US" smtClean="0"/>
              <a:t>9/12/18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C53DF3-FA7D-3647-8033-8DA061C0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1742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C5F1A-AB74-1545-AB2F-01C1BCF6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FC1CF6-488D-4041-908F-832BEC524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CD9CF1-B359-F64E-B5DB-68A7E3A1F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EED3EB-C12B-E148-A669-49E96D38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0E0C-82B7-44A8-8BEF-3B028823DDA1}" type="datetime1">
              <a:rPr lang="en-US" smtClean="0"/>
              <a:t>9/12/18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1C20A5-4349-1A41-A629-2A52164C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37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7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9399F1-06CD-8E4A-9E06-CE9CC280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78B7673-3077-6A4B-8284-0873A11D4B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D2903A-7AFB-3241-989C-BE5B16EE3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1A02AF-E277-DF4A-B806-F38218362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AFF8-609A-44FD-9AF7-317C94002B5F}" type="datetime1">
              <a:rPr lang="en-US" smtClean="0"/>
              <a:t>9/12/18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38A668-FEC3-5541-A358-BA46B0211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9135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4DED7-0B23-304A-8F96-7A0C953FD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683487-D326-2141-B9B2-9940D8F96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84C54B-8433-B945-AAEE-2C5845DF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C3BD-F64D-4B4F-B7F9-8B8AE7E7B66F}" type="datetime1">
              <a:rPr lang="en-US" smtClean="0"/>
              <a:t>9/12/18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7A82B9-B2B5-FA45-986E-19454DAA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9622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75F5B98-AAD7-FF44-9670-0BA3816BC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7F5025-818A-214F-B811-19462B9DB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91BEEB-30A0-6F41-8AFD-9FF761C18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DC2B-5D4D-4ADC-8ABE-03D0638528C8}" type="datetime1">
              <a:rPr lang="en-US" smtClean="0"/>
              <a:t>9/12/18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DB1CF-58C4-9643-B77E-3A18CACA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7969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68283E-C8A7-D447-A1E9-B260A7A573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blank slide title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5EC9B3-B344-4E46-B921-5A161484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151D-4FD9-46C3-BBAE-F2CBE53CCF1B}" type="datetime1">
              <a:rPr lang="en-US" smtClean="0"/>
              <a:t>9/12/18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CDD0FE-0EB3-E541-A635-6CAB8A297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999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078DC33-88FA-F34C-A609-DCD47FF3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246D-2BC8-49DC-A4CF-62F0BDC3FC11}" type="datetime1">
              <a:rPr lang="en-US" smtClean="0"/>
              <a:t>9/12/18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FD41F2-70A6-8F45-98C7-776B7A37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5886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0F03F3-1D2C-E14F-805E-DB447A7C4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en-US" dirty="0"/>
              <a:t>INTEL CLEAR 45PT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9EEA4C-6C59-D34A-8209-41165FC251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E6567C-518A-1943-81D0-6AAB7DF0E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fld id="{DE01311B-5AF4-4CDC-8E46-F4A3BA6C64A3}" type="datetime1">
              <a:rPr lang="en-US" smtClean="0"/>
              <a:t>9/12/18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B32F91-793F-6D48-9573-703E835AC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6040" y="4751313"/>
            <a:ext cx="280018" cy="273844"/>
          </a:xfrm>
        </p:spPr>
        <p:txBody>
          <a:bodyPr/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5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FD44D6-6FD3-CF4E-8A26-5EA26AFDB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INTEL CLEAR 40PT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1AA700-F9D7-0340-AFE0-AB9FBF7C73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rgbClr val="00B0F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subtext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5EFB9C-11D6-EE4C-8650-55FC71781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EA3C-A11E-4BDF-972A-5C8739EB1925}" type="datetime1">
              <a:rPr lang="en-US" smtClean="0"/>
              <a:t>9/12/18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9742C0-54B4-7B49-972E-5C4B0E58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0052" y="940928"/>
            <a:ext cx="5803895" cy="3261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6246" y="4751313"/>
            <a:ext cx="150584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07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A790CE-1806-4C4D-8841-9DB3885B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1" y="273844"/>
            <a:ext cx="849429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BD7C03-C9EB-6E42-891D-816FFCB22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2" y="1369219"/>
            <a:ext cx="8494294" cy="326350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6402D6-80DD-EC47-8755-4580E1792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5FD6-C23C-41EE-AA9F-0A9581D5F9B1}" type="datetime1">
              <a:rPr lang="en-US" smtClean="0"/>
              <a:t>9/12/18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03051B-BB0B-0C41-9CD0-5EFA282A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3101" y="940928"/>
            <a:ext cx="5797798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0DAF51-5FDF-A949-8FF3-8F363481D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E84905-A974-9F4D-B057-7EF6A9B48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642" y="1369219"/>
            <a:ext cx="4196011" cy="326350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F60234-C8F5-4540-BA0C-7F4196648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9969" y="1369219"/>
            <a:ext cx="4232106" cy="326350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A534CD-9E08-AF49-8AD6-9AD61E49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B52F-58F1-4477-B8D8-D9C598193A0F}" type="datetime1">
              <a:rPr lang="en-US" smtClean="0"/>
              <a:t>9/12/18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1364DD-B492-484B-9908-1E82B864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3101" y="940928"/>
            <a:ext cx="5797798" cy="32616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93724" y="4751313"/>
            <a:ext cx="150584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77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ntent an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98D27F-5C28-4C4D-9A93-50C3AD34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73844"/>
            <a:ext cx="8554452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51403A-8449-764C-B0DB-B97773073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022" y="1260872"/>
            <a:ext cx="4146694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0186A3-07BB-264E-AE3B-C32B21E90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7022" y="1878806"/>
            <a:ext cx="4146694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FB36CE1-3E55-8C4E-BE3E-35F9BFD61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08094" y="1260872"/>
            <a:ext cx="4245329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C25ED1C-F284-FC4D-B87F-9DEA989FF6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08094" y="1878806"/>
            <a:ext cx="4245329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B5713AD-E878-8F46-A827-70372716F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4BA8-D423-4DBF-921A-6A21D5326FDF}" type="datetime1">
              <a:rPr lang="en-US" smtClean="0"/>
              <a:t>9/12/18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C53DF3-FA7D-3647-8033-8DA061C0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6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78969" y="2079889"/>
            <a:ext cx="4712758" cy="403957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388493" y="2624978"/>
            <a:ext cx="4695825" cy="28212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9682" cy="9754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999" y="84664"/>
            <a:ext cx="2645833" cy="491470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4"/>
          <a:srcRect r="13428" b="28025"/>
          <a:stretch/>
        </p:blipFill>
        <p:spPr>
          <a:xfrm>
            <a:off x="7018685" y="4299627"/>
            <a:ext cx="1817463" cy="562609"/>
          </a:xfrm>
          <a:prstGeom prst="rect">
            <a:avLst/>
          </a:prstGeom>
        </p:spPr>
      </p:pic>
      <p:pic>
        <p:nvPicPr>
          <p:cNvPr id="5" name="Picture 4" descr="INTEL_Re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6" y="1091364"/>
            <a:ext cx="1201272" cy="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C5F1A-AB74-1545-AB2F-01C1BCF6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FC1CF6-488D-4041-908F-832BEC524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CD9CF1-B359-F64E-B5DB-68A7E3A1F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EED3EB-C12B-E148-A669-49E96D38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995B-477A-4CA6-850A-5D15F65180E2}" type="datetime1">
              <a:rPr lang="en-US" smtClean="0"/>
              <a:t>9/12/18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1C20A5-4349-1A41-A629-2A52164C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6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9399F1-06CD-8E4A-9E06-CE9CC280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78B7673-3077-6A4B-8284-0873A11D4B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D2903A-7AFB-3241-989C-BE5B16EE3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1A02AF-E277-DF4A-B806-F38218362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A1B1-E4BD-47E7-BC53-F38C83B5A395}" type="datetime1">
              <a:rPr lang="en-US" smtClean="0"/>
              <a:t>9/12/18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38A668-FEC3-5541-A358-BA46B0211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56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4DED7-0B23-304A-8F96-7A0C953FD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683487-D326-2141-B9B2-9940D8F96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84C54B-8433-B945-AAEE-2C5845DF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C7BB-DE1D-49AF-BB5B-4B7AD7B08990}" type="datetime1">
              <a:rPr lang="en-US" smtClean="0"/>
              <a:t>9/12/18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7A82B9-B2B5-FA45-986E-19454DAA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48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75F5B98-AAD7-FF44-9670-0BA3816BC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7F5025-818A-214F-B811-19462B9DB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91BEEB-30A0-6F41-8AFD-9FF761C18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A0CD-3756-4AAC-8808-A9C61F1EC5CA}" type="datetime1">
              <a:rPr lang="en-US" smtClean="0"/>
              <a:t>9/12/18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DB1CF-58C4-9643-B77E-3A18CACA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46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68283E-C8A7-D447-A1E9-B260A7A573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blank slide title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5EC9B3-B344-4E46-B921-5A161484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515B-14B4-4670-801A-AFD0D01D7CC1}" type="datetime1">
              <a:rPr lang="en-US" smtClean="0"/>
              <a:t>9/12/18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CDD0FE-0EB3-E541-A635-6CAB8A297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1935" y="4751313"/>
            <a:ext cx="150584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2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078DC33-88FA-F34C-A609-DCD47FF3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1D11-A1AC-449B-9F55-778D8902616C}" type="datetime1">
              <a:rPr lang="en-US" smtClean="0"/>
              <a:t>9/12/18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FD41F2-70A6-8F45-98C7-776B7A37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43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0F03F3-1D2C-E14F-805E-DB447A7C4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en-US" dirty="0"/>
              <a:t>INTEL CLEAR 45PT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99EEA4C-6C59-D34A-8209-41165FC251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E6567C-518A-1943-81D0-6AAB7DF0E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fld id="{0CE3954A-5FAA-4263-872B-22D451290472}" type="datetime1">
              <a:rPr lang="en-US" smtClean="0"/>
              <a:t>9/12/18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B32F91-793F-6D48-9573-703E835AC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6040" y="4751313"/>
            <a:ext cx="280018" cy="273844"/>
          </a:xfrm>
        </p:spPr>
        <p:txBody>
          <a:bodyPr/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4" y="0"/>
            <a:ext cx="90559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5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FD44D6-6FD3-CF4E-8A26-5EA26AFDB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INTEL CLEAR 40PT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81AA700-F9D7-0340-AFE0-AB9FBF7C73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rgbClr val="00B0F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subtext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5EFB9C-11D6-EE4C-8650-55FC71781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03C8-E999-43F0-9E54-5593E3B6BC61}" type="datetime1">
              <a:rPr lang="en-US" smtClean="0"/>
              <a:t>9/12/18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9742C0-54B4-7B49-972E-5C4B0E58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8904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A790CE-1806-4C4D-8841-9DB3885B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1" y="273844"/>
            <a:ext cx="849429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BD7C03-C9EB-6E42-891D-816FFCB22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2" y="1369219"/>
            <a:ext cx="8494294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6402D6-80DD-EC47-8755-4580E1792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89C4-25B3-4EA8-941D-601D7AD8040D}" type="datetime1">
              <a:rPr lang="en-US" smtClean="0"/>
              <a:t>9/12/18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03051B-BB0B-0C41-9CD0-5EFA282A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5794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0DAF51-5FDF-A949-8FF3-8F363481D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E84905-A974-9F4D-B057-7EF6A9B48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642" y="1369219"/>
            <a:ext cx="4196011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5F60234-C8F5-4540-BA0C-7F4196648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9969" y="1369219"/>
            <a:ext cx="4232106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0A534CD-9E08-AF49-8AD6-9AD61E49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4F753-3B4B-4C63-9CB4-68CF7C6171C3}" type="datetime1">
              <a:rPr lang="en-US" smtClean="0"/>
              <a:t>9/12/18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1364DD-B492-484B-9908-1E82B864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8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1115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ntent an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98D27F-5C28-4C4D-9A93-50C3AD34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73844"/>
            <a:ext cx="8554452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51403A-8449-764C-B0DB-B97773073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022" y="1260872"/>
            <a:ext cx="4146694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0186A3-07BB-264E-AE3B-C32B21E90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7022" y="1878806"/>
            <a:ext cx="4146694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FB36CE1-3E55-8C4E-BE3E-35F9BFD61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08094" y="1260872"/>
            <a:ext cx="4245329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C25ED1C-F284-FC4D-B87F-9DEA989FF6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08094" y="1878806"/>
            <a:ext cx="4245329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B5713AD-E878-8F46-A827-70372716F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2B18-07CE-43A6-ABAD-78EDB95E3181}" type="datetime1">
              <a:rPr lang="en-US" smtClean="0"/>
              <a:t>9/12/18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2C53DF3-FA7D-3647-8033-8DA061C0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0456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7C5F1A-AB74-1545-AB2F-01C1BCF6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FC1CF6-488D-4041-908F-832BEC524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CD9CF1-B359-F64E-B5DB-68A7E3A1F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EED3EB-C12B-E148-A669-49E96D38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C972-419A-40B0-99A4-D18ED1766F1A}" type="datetime1">
              <a:rPr lang="en-US" smtClean="0"/>
              <a:t>9/12/18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81C20A5-4349-1A41-A629-2A52164C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6839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9399F1-06CD-8E4A-9E06-CE9CC280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78B7673-3077-6A4B-8284-0873A11D4B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5D2903A-7AFB-3241-989C-BE5B16EE3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31A02AF-E277-DF4A-B806-F38218362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63AB-BE81-4D7E-BA23-8CCBB146CCDC}" type="datetime1">
              <a:rPr lang="en-US" smtClean="0"/>
              <a:t>9/12/18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38A668-FEC3-5541-A358-BA46B0211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7534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14DED7-0B23-304A-8F96-7A0C953FD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7683487-D326-2141-B9B2-9940D8F96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84C54B-8433-B945-AAEE-2C5845DF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C8A5-8FF9-47D6-9210-2FCB88EA2BE0}" type="datetime1">
              <a:rPr lang="en-US" smtClean="0"/>
              <a:t>9/12/18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7A82B9-B2B5-FA45-986E-19454DAA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1243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75F5B98-AAD7-FF44-9670-0BA3816BC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7F5025-818A-214F-B811-19462B9DB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91BEEB-30A0-6F41-8AFD-9FF761C18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0738-3084-4EFF-BDB8-7CCB0B00F25C}" type="datetime1">
              <a:rPr lang="en-US" smtClean="0"/>
              <a:t>9/12/18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EDB1CF-58C4-9643-B77E-3A18CACA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7036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68283E-C8A7-D447-A1E9-B260A7A573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blank slide title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75EC9B3-B344-4E46-B921-5A161484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DFB7-8606-49E2-BE9B-ECEAAAD01401}" type="datetime1">
              <a:rPr lang="en-US" smtClean="0"/>
              <a:t>9/12/18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CCDD0FE-0EB3-E541-A635-6CAB8A297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4883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078DC33-88FA-F34C-A609-DCD47FF3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1814-716E-41FC-B100-D736C9FA17CA}" type="datetime1">
              <a:rPr lang="en-US" smtClean="0"/>
              <a:t>9/12/18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4FD41F2-70A6-8F45-98C7-776B7A37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712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78969" y="2079889"/>
            <a:ext cx="4712758" cy="403957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388493" y="2624978"/>
            <a:ext cx="4695825" cy="28212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9682" cy="9754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999" y="84664"/>
            <a:ext cx="2645833" cy="491470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4"/>
          <a:srcRect r="13428" b="28025"/>
          <a:stretch/>
        </p:blipFill>
        <p:spPr>
          <a:xfrm>
            <a:off x="7018685" y="4299627"/>
            <a:ext cx="1817463" cy="562609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Rounded Rectangle 4"/>
          <p:cNvSpPr/>
          <p:nvPr userDrawn="1"/>
        </p:nvSpPr>
        <p:spPr bwMode="gray">
          <a:xfrm>
            <a:off x="7532557" y="4909279"/>
            <a:ext cx="899410" cy="1723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>
              <a:solidFill>
                <a:srgbClr val="5F5F5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Rounded Rectangle 4"/>
          <p:cNvSpPr/>
          <p:nvPr userDrawn="1"/>
        </p:nvSpPr>
        <p:spPr bwMode="gray">
          <a:xfrm>
            <a:off x="7532557" y="4909279"/>
            <a:ext cx="899410" cy="1723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>
              <a:solidFill>
                <a:srgbClr val="5F5F5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extBox 5"/>
          <p:cNvSpPr txBox="1"/>
          <p:nvPr userDrawn="1"/>
        </p:nvSpPr>
        <p:spPr bwMode="gray">
          <a:xfrm>
            <a:off x="3235388" y="4903485"/>
            <a:ext cx="157094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900" dirty="0" smtClean="0">
                <a:solidFill>
                  <a:schemeClr val="tx2"/>
                </a:solidFill>
              </a:rPr>
              <a:t>WIND RIVER</a:t>
            </a:r>
            <a:r>
              <a:rPr lang="en-US" sz="900" baseline="0" dirty="0" smtClean="0">
                <a:solidFill>
                  <a:schemeClr val="tx2"/>
                </a:solidFill>
              </a:rPr>
              <a:t> CONFIDENTIAL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0323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gray">
          <a:xfrm>
            <a:off x="7532557" y="4909279"/>
            <a:ext cx="899410" cy="1723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>
              <a:solidFill>
                <a:srgbClr val="5F5F5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A790CE-1806-4C4D-8841-9DB3885B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1" y="273844"/>
            <a:ext cx="849429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BD7C03-C9EB-6E42-891D-816FFCB22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2" y="1369219"/>
            <a:ext cx="8494294" cy="326350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03051B-BB0B-0C41-9CD0-5EFA282A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78" y="4751313"/>
            <a:ext cx="328280" cy="273844"/>
          </a:xfrm>
          <a:prstGeom prst="rect">
            <a:avLst/>
          </a:prstGeom>
        </p:spPr>
        <p:txBody>
          <a:bodyPr/>
          <a:lstStyle/>
          <a:p>
            <a:fld id="{CE3CEE10-0A0B-9F49-91D5-9874C73E66A9}" type="slidenum">
              <a:rPr lang="en-US" smtClean="0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3101" y="940928"/>
            <a:ext cx="5797798" cy="3261643"/>
          </a:xfrm>
          <a:prstGeom prst="rect">
            <a:avLst/>
          </a:prstGeom>
        </p:spPr>
      </p:pic>
      <p:sp>
        <p:nvSpPr>
          <p:cNvPr id="7" name="Rounded Rectangle 6"/>
          <p:cNvSpPr/>
          <p:nvPr userDrawn="1"/>
        </p:nvSpPr>
        <p:spPr bwMode="gray">
          <a:xfrm>
            <a:off x="7532557" y="4909279"/>
            <a:ext cx="899410" cy="1723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>
              <a:solidFill>
                <a:srgbClr val="5F5F5F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78969" y="2079889"/>
            <a:ext cx="4712758" cy="403957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388493" y="2624978"/>
            <a:ext cx="4695825" cy="28212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9682" cy="9754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999" y="84664"/>
            <a:ext cx="2645833" cy="491470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4"/>
          <a:srcRect r="13428" b="28025"/>
          <a:stretch/>
        </p:blipFill>
        <p:spPr>
          <a:xfrm>
            <a:off x="7018685" y="4299627"/>
            <a:ext cx="1817463" cy="562609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Rounded Rectangle 4"/>
          <p:cNvSpPr/>
          <p:nvPr userDrawn="1"/>
        </p:nvSpPr>
        <p:spPr bwMode="gray">
          <a:xfrm>
            <a:off x="7532557" y="4909279"/>
            <a:ext cx="899410" cy="1723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>
              <a:solidFill>
                <a:srgbClr val="5F5F5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Rounded Rectangle 4"/>
          <p:cNvSpPr/>
          <p:nvPr userDrawn="1"/>
        </p:nvSpPr>
        <p:spPr bwMode="gray">
          <a:xfrm>
            <a:off x="7532557" y="4909279"/>
            <a:ext cx="899410" cy="1723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>
              <a:solidFill>
                <a:srgbClr val="5F5F5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503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gray">
          <a:xfrm>
            <a:off x="7532557" y="4909279"/>
            <a:ext cx="899410" cy="1723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>
              <a:solidFill>
                <a:srgbClr val="5F5F5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A790CE-1806-4C4D-8841-9DB3885B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1" y="273844"/>
            <a:ext cx="849429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BD7C03-C9EB-6E42-891D-816FFCB22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2" y="1369219"/>
            <a:ext cx="8494294" cy="326350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03051B-BB0B-0C41-9CD0-5EFA282A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78" y="4751313"/>
            <a:ext cx="328280" cy="273844"/>
          </a:xfrm>
          <a:prstGeom prst="rect">
            <a:avLst/>
          </a:prstGeom>
        </p:spPr>
        <p:txBody>
          <a:bodyPr/>
          <a:lstStyle/>
          <a:p>
            <a:fld id="{CE3CEE10-0A0B-9F49-91D5-9874C73E66A9}" type="slidenum">
              <a:rPr lang="en-US" smtClean="0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3101" y="940928"/>
            <a:ext cx="5797798" cy="3261643"/>
          </a:xfrm>
          <a:prstGeom prst="rect">
            <a:avLst/>
          </a:prstGeom>
        </p:spPr>
      </p:pic>
      <p:sp>
        <p:nvSpPr>
          <p:cNvPr id="7" name="Rounded Rectangle 6"/>
          <p:cNvSpPr/>
          <p:nvPr userDrawn="1"/>
        </p:nvSpPr>
        <p:spPr bwMode="gray">
          <a:xfrm>
            <a:off x="7532557" y="4909279"/>
            <a:ext cx="899410" cy="1723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>
              <a:solidFill>
                <a:srgbClr val="5F5F5F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3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7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2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:\Documents and Settings\z8kwiese\Desktop\TEMP\box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4" y="0"/>
            <a:ext cx="3913187" cy="422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windriver_bul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4722019"/>
            <a:ext cx="9144000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wind_ri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866085"/>
            <a:ext cx="1663700" cy="11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C:\Documents and Settings\z8kwiese\Desktop\TEMP\foo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9" y="4723210"/>
            <a:ext cx="1857375" cy="42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457200" y="2753393"/>
            <a:ext cx="6172200" cy="925638"/>
          </a:xfrm>
        </p:spPr>
        <p:txBody>
          <a:bodyPr/>
          <a:lstStyle>
            <a:lvl1pPr>
              <a:defRPr sz="2850"/>
            </a:lvl1pPr>
          </a:lstStyle>
          <a:p>
            <a:r>
              <a:rPr lang="en-US"/>
              <a:t>Title Goes Here and Can Be Up to Two Lines</a:t>
            </a:r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793331"/>
            <a:ext cx="6172200" cy="311624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charset="2"/>
              <a:buNone/>
              <a:defRPr sz="1500">
                <a:solidFill>
                  <a:srgbClr val="5F5F5F"/>
                </a:solidFill>
              </a:defRPr>
            </a:lvl1pPr>
          </a:lstStyle>
          <a:p>
            <a:r>
              <a:rPr lang="en-US"/>
              <a:t>Presenter’s Name, Presenter’s Title</a:t>
            </a:r>
          </a:p>
        </p:txBody>
      </p:sp>
    </p:spTree>
    <p:extLst>
      <p:ext uri="{BB962C8B-B14F-4D97-AF65-F5344CB8AC3E}">
        <p14:creationId xmlns:p14="http://schemas.microsoft.com/office/powerpoint/2010/main" val="276003226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8367"/>
            <a:ext cx="8610600" cy="44319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8229600" cy="1495794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9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9000"/>
              </a:lnSpc>
              <a:defRPr/>
            </a:lvl1pPr>
          </a:lstStyle>
          <a:p>
            <a:fld id="{916DCF09-7AD9-435A-965B-004474D4DB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416720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53091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93551"/>
            <a:ext cx="7772400" cy="311624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9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9000"/>
              </a:lnSpc>
              <a:defRPr/>
            </a:lvl1pPr>
          </a:lstStyle>
          <a:p>
            <a:fld id="{27F677D3-08B5-4A2D-912E-25CF7E624D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825885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4" y="399267"/>
            <a:ext cx="8231187" cy="46512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850"/>
            <a:ext cx="4038600" cy="159966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038600" cy="159966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9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9000"/>
              </a:lnSpc>
              <a:defRPr/>
            </a:lvl1pPr>
          </a:lstStyle>
          <a:p>
            <a:fld id="{ECAF418F-EED3-404C-B1B6-88A1A78F8B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104689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102"/>
            <a:ext cx="8229600" cy="465127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5675"/>
            <a:ext cx="4040188" cy="35548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140576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5675"/>
            <a:ext cx="4041775" cy="35548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140576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9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9000"/>
              </a:lnSpc>
              <a:defRPr/>
            </a:lvl1pPr>
          </a:lstStyle>
          <a:p>
            <a:fld id="{91EE7338-6511-49BA-AC3C-1F6E80D34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45896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Box 4"/>
          <p:cNvSpPr txBox="1"/>
          <p:nvPr userDrawn="1"/>
        </p:nvSpPr>
        <p:spPr bwMode="gray">
          <a:xfrm>
            <a:off x="3235388" y="4903485"/>
            <a:ext cx="157094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900" dirty="0" smtClean="0">
                <a:solidFill>
                  <a:schemeClr val="tx2"/>
                </a:solidFill>
              </a:rPr>
              <a:t>WIND RIVER</a:t>
            </a:r>
            <a:r>
              <a:rPr lang="en-US" sz="900" baseline="0" dirty="0" smtClean="0">
                <a:solidFill>
                  <a:schemeClr val="tx2"/>
                </a:solidFill>
              </a:rPr>
              <a:t> CONFIDENTIAL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6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4" y="399267"/>
            <a:ext cx="8231187" cy="46512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9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9000"/>
              </a:lnSpc>
              <a:defRPr/>
            </a:lvl1pPr>
          </a:lstStyle>
          <a:p>
            <a:fld id="{C49CE3E1-6238-4696-B57A-C76840DBF3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058133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9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9000"/>
              </a:lnSpc>
              <a:defRPr/>
            </a:lvl1pPr>
          </a:lstStyle>
          <a:p>
            <a:fld id="{DDF121C8-13EE-4C09-B0B6-7D8532662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144420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64701"/>
            <a:ext cx="3008313" cy="31162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182357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24583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9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9000"/>
              </a:lnSpc>
              <a:defRPr/>
            </a:lvl1pPr>
          </a:lstStyle>
          <a:p>
            <a:fld id="{23A4536B-5ADE-4C85-98F7-719A4E9D21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506464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13880"/>
            <a:ext cx="5486400" cy="31162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44319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24583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9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9000"/>
              </a:lnSpc>
              <a:defRPr/>
            </a:lvl1pPr>
          </a:lstStyle>
          <a:p>
            <a:fld id="{B887B1FB-757A-4253-A3E2-30CDC75B1B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813031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4" y="399267"/>
            <a:ext cx="8231187" cy="46512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7268" y="1085850"/>
            <a:ext cx="6719532" cy="125572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9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9000"/>
              </a:lnSpc>
              <a:defRPr/>
            </a:lvl1pPr>
          </a:lstStyle>
          <a:p>
            <a:fld id="{DAE93BC4-D540-416C-A9B7-29D96C7BB7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926863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150"/>
            <a:ext cx="1303049" cy="216098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0292" y="57150"/>
            <a:ext cx="2026709" cy="216098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9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9000"/>
              </a:lnSpc>
              <a:defRPr/>
            </a:lvl1pPr>
          </a:lstStyle>
          <a:p>
            <a:fld id="{B1F9C2C8-8C06-41D4-A44C-549B40FD6F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978777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78969" y="2079889"/>
            <a:ext cx="4712758" cy="403957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388493" y="2624978"/>
            <a:ext cx="4695825" cy="28212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9682" cy="9754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999" y="84664"/>
            <a:ext cx="2645833" cy="491470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4"/>
          <a:srcRect r="13428" b="28025"/>
          <a:stretch/>
        </p:blipFill>
        <p:spPr>
          <a:xfrm>
            <a:off x="7018685" y="4299627"/>
            <a:ext cx="1817463" cy="562609"/>
          </a:xfrm>
          <a:prstGeom prst="rect">
            <a:avLst/>
          </a:prstGeom>
        </p:spPr>
      </p:pic>
      <p:pic>
        <p:nvPicPr>
          <p:cNvPr id="5" name="Picture 4" descr="INTEL_Re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6" y="1091364"/>
            <a:ext cx="1201272" cy="7808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 bwMode="gray">
          <a:xfrm>
            <a:off x="3235388" y="4903485"/>
            <a:ext cx="157094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900" dirty="0" smtClean="0">
                <a:solidFill>
                  <a:schemeClr val="tx2"/>
                </a:solidFill>
              </a:rPr>
              <a:t>WIND RIVER</a:t>
            </a:r>
            <a:r>
              <a:rPr lang="en-US" sz="900" baseline="0" dirty="0" smtClean="0">
                <a:solidFill>
                  <a:schemeClr val="tx2"/>
                </a:solidFill>
              </a:rPr>
              <a:t> CONFIDENTIAL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Box 4"/>
          <p:cNvSpPr txBox="1"/>
          <p:nvPr userDrawn="1"/>
        </p:nvSpPr>
        <p:spPr bwMode="gray">
          <a:xfrm>
            <a:off x="3235388" y="4903485"/>
            <a:ext cx="157094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900" dirty="0" smtClean="0">
                <a:solidFill>
                  <a:schemeClr val="tx2"/>
                </a:solidFill>
              </a:rPr>
              <a:t>WIND RIVER</a:t>
            </a:r>
            <a:r>
              <a:rPr lang="en-US" sz="900" baseline="0" dirty="0" smtClean="0">
                <a:solidFill>
                  <a:schemeClr val="tx2"/>
                </a:solidFill>
              </a:rPr>
              <a:t> CONFIDENTIAL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9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Box 4"/>
          <p:cNvSpPr txBox="1"/>
          <p:nvPr userDrawn="1"/>
        </p:nvSpPr>
        <p:spPr bwMode="gray">
          <a:xfrm>
            <a:off x="3235388" y="4903485"/>
            <a:ext cx="157094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900" dirty="0" smtClean="0">
                <a:solidFill>
                  <a:schemeClr val="tx2"/>
                </a:solidFill>
              </a:rPr>
              <a:t>WIND RIVER</a:t>
            </a:r>
            <a:r>
              <a:rPr lang="en-US" sz="900" baseline="0" dirty="0" smtClean="0">
                <a:solidFill>
                  <a:schemeClr val="tx2"/>
                </a:solidFill>
              </a:rPr>
              <a:t> CONFIDENTIAL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extBox 5"/>
          <p:cNvSpPr txBox="1"/>
          <p:nvPr userDrawn="1"/>
        </p:nvSpPr>
        <p:spPr bwMode="gray">
          <a:xfrm>
            <a:off x="3235388" y="4903485"/>
            <a:ext cx="157094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900" dirty="0" smtClean="0">
                <a:solidFill>
                  <a:schemeClr val="tx2"/>
                </a:solidFill>
              </a:rPr>
              <a:t>WIND RIVER</a:t>
            </a:r>
            <a:r>
              <a:rPr lang="en-US" sz="900" baseline="0" dirty="0" smtClean="0">
                <a:solidFill>
                  <a:schemeClr val="tx2"/>
                </a:solidFill>
              </a:rPr>
              <a:t> CONFIDENTIAL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47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 bwMode="gray">
          <a:xfrm>
            <a:off x="3235388" y="4903485"/>
            <a:ext cx="157094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900" dirty="0" smtClean="0">
                <a:solidFill>
                  <a:schemeClr val="tx2"/>
                </a:solidFill>
              </a:rPr>
              <a:t>WIND RIVER</a:t>
            </a:r>
            <a:r>
              <a:rPr lang="en-US" sz="900" baseline="0" dirty="0" smtClean="0">
                <a:solidFill>
                  <a:schemeClr val="tx2"/>
                </a:solidFill>
              </a:rPr>
              <a:t> CONFIDENTIAL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 bwMode="gray">
          <a:xfrm>
            <a:off x="3235388" y="4903485"/>
            <a:ext cx="157094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900" dirty="0" smtClean="0">
                <a:solidFill>
                  <a:schemeClr val="tx2"/>
                </a:solidFill>
              </a:rPr>
              <a:t>WIND RIVER</a:t>
            </a:r>
            <a:r>
              <a:rPr lang="en-US" sz="900" baseline="0" dirty="0" smtClean="0">
                <a:solidFill>
                  <a:schemeClr val="tx2"/>
                </a:solidFill>
              </a:rPr>
              <a:t> CONFIDENTIAL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5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6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78969" y="2079889"/>
            <a:ext cx="4712758" cy="403957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388493" y="2624978"/>
            <a:ext cx="4695825" cy="28212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9682" cy="9754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999" y="84664"/>
            <a:ext cx="2645833" cy="491470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4"/>
          <a:srcRect r="13428" b="28025"/>
          <a:stretch/>
        </p:blipFill>
        <p:spPr>
          <a:xfrm>
            <a:off x="7018685" y="4299627"/>
            <a:ext cx="1817463" cy="562609"/>
          </a:xfrm>
          <a:prstGeom prst="rect">
            <a:avLst/>
          </a:prstGeom>
        </p:spPr>
      </p:pic>
      <p:pic>
        <p:nvPicPr>
          <p:cNvPr id="5" name="Picture 4" descr="INTEL_Re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6" y="1091364"/>
            <a:ext cx="1201272" cy="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3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4542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5190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853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6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13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5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 bwMode="gray">
          <a:xfrm>
            <a:off x="3235388" y="4903485"/>
            <a:ext cx="157094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900" dirty="0" smtClean="0">
                <a:solidFill>
                  <a:schemeClr val="tx2"/>
                </a:solidFill>
              </a:rPr>
              <a:t>WIND RIVER</a:t>
            </a:r>
            <a:r>
              <a:rPr lang="en-US" sz="900" baseline="0" dirty="0" smtClean="0">
                <a:solidFill>
                  <a:schemeClr val="tx2"/>
                </a:solidFill>
              </a:rPr>
              <a:t> CONFIDENTIAL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84048" y="1085861"/>
            <a:ext cx="8378952" cy="1372684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48" y="541266"/>
            <a:ext cx="8385048" cy="37702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2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4" y="495853"/>
            <a:ext cx="8572501" cy="377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389888"/>
            <a:ext cx="8572501" cy="13726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476250" y="4876800"/>
            <a:ext cx="2895600" cy="16073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01" y="4876800"/>
            <a:ext cx="466725" cy="16073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DC42-3FA4-43BA-8B31-1B31548CEAA3}" type="slidenum">
              <a:rPr 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679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78969" y="2079889"/>
            <a:ext cx="4712758" cy="403957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388493" y="2624978"/>
            <a:ext cx="4695825" cy="28212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9682" cy="9754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999" y="84664"/>
            <a:ext cx="2645833" cy="491470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4"/>
          <a:srcRect r="13428" b="28025"/>
          <a:stretch/>
        </p:blipFill>
        <p:spPr>
          <a:xfrm>
            <a:off x="7018685" y="4299627"/>
            <a:ext cx="1817463" cy="562609"/>
          </a:xfrm>
          <a:prstGeom prst="rect">
            <a:avLst/>
          </a:prstGeom>
        </p:spPr>
      </p:pic>
      <p:pic>
        <p:nvPicPr>
          <p:cNvPr id="5" name="Picture 4" descr="INTEL_Re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6" y="1091364"/>
            <a:ext cx="1201272" cy="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9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986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4124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018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2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92099" y="2433770"/>
            <a:ext cx="4695825" cy="276999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black">
          <a:xfrm>
            <a:off x="8470" y="2814321"/>
            <a:ext cx="6286500" cy="118546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lumMod val="100000"/>
                  <a:alpha val="68000"/>
                </a:schemeClr>
              </a:gs>
              <a:gs pos="100000">
                <a:schemeClr val="bg2">
                  <a:alpha val="0"/>
                  <a:lumMod val="100000"/>
                </a:schemeClr>
              </a:gs>
            </a:gsLst>
            <a:lin ang="0" scaled="1"/>
            <a:tileRect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68580" bIns="34290" rtlCol="0" anchor="ctr"/>
          <a:lstStyle>
            <a:defPPr>
              <a:defRPr lang="en-US"/>
            </a:defPPr>
            <a:lvl1pPr>
              <a:defRPr sz="3200" b="1">
                <a:solidFill>
                  <a:srgbClr val="3D6E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endParaRPr lang="en-US" b="0" dirty="0">
              <a:solidFill>
                <a:srgbClr val="CC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274108" y="3197768"/>
            <a:ext cx="4712758" cy="418576"/>
          </a:xfr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200" b="0" cap="none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9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4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84048" y="1085861"/>
            <a:ext cx="8378952" cy="1372684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48" y="541266"/>
            <a:ext cx="8385048" cy="37702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37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4" y="495853"/>
            <a:ext cx="8572501" cy="377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389888"/>
            <a:ext cx="8572501" cy="13726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476250" y="4876800"/>
            <a:ext cx="2895600" cy="16073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01" y="4876800"/>
            <a:ext cx="466725" cy="16073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DC42-3FA4-43BA-8B31-1B31548CEAA3}" type="slidenum">
              <a:rPr 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225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78969" y="2079889"/>
            <a:ext cx="4712758" cy="403957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388493" y="2624978"/>
            <a:ext cx="4695825" cy="28212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9682" cy="9754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999" y="84664"/>
            <a:ext cx="2645833" cy="491470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4"/>
          <a:srcRect r="13428" b="28025"/>
          <a:stretch/>
        </p:blipFill>
        <p:spPr>
          <a:xfrm>
            <a:off x="7018685" y="4299627"/>
            <a:ext cx="1817463" cy="562609"/>
          </a:xfrm>
          <a:prstGeom prst="rect">
            <a:avLst/>
          </a:prstGeom>
        </p:spPr>
      </p:pic>
      <p:pic>
        <p:nvPicPr>
          <p:cNvPr id="5" name="Picture 4" descr="INTEL_Re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6" y="1091364"/>
            <a:ext cx="1201272" cy="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0371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965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8778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0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08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29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4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84048" y="1085861"/>
            <a:ext cx="8378952" cy="1372684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48" y="541266"/>
            <a:ext cx="8385048" cy="37702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8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4" y="495853"/>
            <a:ext cx="8572501" cy="377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389888"/>
            <a:ext cx="8572501" cy="13726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476250" y="4876800"/>
            <a:ext cx="2895600" cy="16073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01" y="4876800"/>
            <a:ext cx="466725" cy="16073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DC42-3FA4-43BA-8B31-1B31548CEAA3}" type="slidenum">
              <a:rPr 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485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78969" y="2079889"/>
            <a:ext cx="4712758" cy="403957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388493" y="2624978"/>
            <a:ext cx="4695825" cy="28212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9682" cy="9754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999" y="84664"/>
            <a:ext cx="2645833" cy="491470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4"/>
          <a:srcRect r="13428" b="28025"/>
          <a:stretch/>
        </p:blipFill>
        <p:spPr>
          <a:xfrm>
            <a:off x="7018685" y="4299627"/>
            <a:ext cx="1817463" cy="562609"/>
          </a:xfrm>
          <a:prstGeom prst="rect">
            <a:avLst/>
          </a:prstGeom>
        </p:spPr>
      </p:pic>
      <p:pic>
        <p:nvPicPr>
          <p:cNvPr id="5" name="Picture 4" descr="INTEL_Re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6" y="1091364"/>
            <a:ext cx="1201272" cy="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193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698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2518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5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27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54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4" y="495853"/>
            <a:ext cx="8572501" cy="3770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389888"/>
            <a:ext cx="8572501" cy="13726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476250" y="4876800"/>
            <a:ext cx="2895600" cy="16073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01" y="4876800"/>
            <a:ext cx="466725" cy="16073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DC42-3FA4-43BA-8B31-1B31548CEAA3}" type="slidenum">
              <a:rPr 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3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4" y="495853"/>
            <a:ext cx="8572501" cy="377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389888"/>
            <a:ext cx="8572501" cy="13726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476250" y="4876800"/>
            <a:ext cx="2895600" cy="16073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01" y="4876800"/>
            <a:ext cx="466725" cy="16073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DC42-3FA4-43BA-8B31-1B31548CE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 bwMode="gray">
          <a:xfrm>
            <a:off x="3235388" y="4903485"/>
            <a:ext cx="157094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900" dirty="0" smtClean="0">
                <a:solidFill>
                  <a:schemeClr val="tx2"/>
                </a:solidFill>
              </a:rPr>
              <a:t>WIND RIVER</a:t>
            </a:r>
            <a:r>
              <a:rPr lang="en-US" sz="900" baseline="0" dirty="0" smtClean="0">
                <a:solidFill>
                  <a:schemeClr val="tx2"/>
                </a:solidFill>
              </a:rPr>
              <a:t> CONFIDENTIAL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335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78969" y="2079889"/>
            <a:ext cx="4712758" cy="403957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388493" y="2624978"/>
            <a:ext cx="4695825" cy="28212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9682" cy="9754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999" y="84664"/>
            <a:ext cx="2645833" cy="491470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4"/>
          <a:srcRect r="13428" b="28025"/>
          <a:stretch/>
        </p:blipFill>
        <p:spPr>
          <a:xfrm>
            <a:off x="7018685" y="4299627"/>
            <a:ext cx="1817463" cy="562609"/>
          </a:xfrm>
          <a:prstGeom prst="rect">
            <a:avLst/>
          </a:prstGeom>
        </p:spPr>
      </p:pic>
      <p:pic>
        <p:nvPicPr>
          <p:cNvPr id="5" name="Picture 4" descr="INTEL_Re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6" y="1091364"/>
            <a:ext cx="1201272" cy="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6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340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0035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2575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5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4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9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5000"/>
                  <a:lumOff val="35000"/>
                </a:schemeClr>
              </a:gs>
              <a:gs pos="100000">
                <a:schemeClr val="tx2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33" name="Rectangle 132"/>
          <p:cNvSpPr/>
          <p:nvPr userDrawn="1"/>
        </p:nvSpPr>
        <p:spPr bwMode="gray">
          <a:xfrm flipV="1">
            <a:off x="0" y="3438525"/>
            <a:ext cx="9144000" cy="170497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  <a:shade val="30000"/>
                  <a:satMod val="115000"/>
                  <a:alpha val="0"/>
                </a:schemeClr>
              </a:gs>
              <a:gs pos="100000">
                <a:schemeClr val="tx2">
                  <a:lumMod val="75000"/>
                  <a:lumOff val="25000"/>
                  <a:shade val="100000"/>
                  <a:satMod val="115000"/>
                  <a:alpha val="67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409575" y="2065270"/>
            <a:ext cx="4712758" cy="418576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200" b="0" cap="none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Click to Add Title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 bwMode="gray">
          <a:xfrm flipH="1">
            <a:off x="419100" y="2486025"/>
            <a:ext cx="6080760" cy="0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419099" y="2624978"/>
            <a:ext cx="4695825" cy="276999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4876328"/>
            <a:ext cx="9144000" cy="267172"/>
            <a:chOff x="0" y="4876328"/>
            <a:chExt cx="9144000" cy="267172"/>
          </a:xfrm>
        </p:grpSpPr>
        <p:sp>
          <p:nvSpPr>
            <p:cNvPr id="132" name="TextBox 131"/>
            <p:cNvSpPr txBox="1"/>
            <p:nvPr userDrawn="1"/>
          </p:nvSpPr>
          <p:spPr bwMode="gray">
            <a:xfrm>
              <a:off x="7203008" y="4876328"/>
              <a:ext cx="1615827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defTabSz="914400" fontAlgn="auto">
                <a:spcBef>
                  <a:spcPts val="0"/>
                </a:spcBef>
                <a:spcAft>
                  <a:spcPts val="0"/>
                </a:spcAft>
                <a:defRPr sz="800">
                  <a:solidFill>
                    <a:srgbClr val="5F5F5F"/>
                  </a:solidFill>
                  <a:latin typeface="Arial"/>
                  <a:ea typeface="+mn-ea"/>
                </a:defRPr>
              </a:lvl1pPr>
            </a:lstStyle>
            <a:p>
              <a:r>
                <a:rPr lang="en-US" sz="700" dirty="0" smtClean="0">
                  <a:solidFill>
                    <a:srgbClr val="FFFFFF">
                      <a:lumMod val="75000"/>
                    </a:srgbClr>
                  </a:solidFill>
                </a:rPr>
                <a:t>© 2015 Wind River. All Rights Reserved.</a:t>
              </a:r>
              <a:endParaRPr lang="en-US" sz="700" dirty="0">
                <a:solidFill>
                  <a:srgbClr val="FFFFFF">
                    <a:lumMod val="75000"/>
                  </a:srgbClr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>
              <a:off x="0" y="5010150"/>
              <a:ext cx="9144000" cy="133350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algn="ctr" defTabSz="914400">
                <a:lnSpc>
                  <a:spcPct val="90000"/>
                </a:lnSpc>
              </a:pPr>
              <a:endParaRPr lang="en-US" sz="2000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84765"/>
            <a:ext cx="2667000" cy="157691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4612"/>
            <a:ext cx="7019925" cy="1065745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F5F5F"/>
              </a:solidFill>
            </a:endParaRPr>
          </a:p>
        </p:txBody>
      </p:sp>
      <p:grpSp>
        <p:nvGrpSpPr>
          <p:cNvPr id="84" name="Group 83"/>
          <p:cNvGrpSpPr/>
          <p:nvPr userDrawn="1"/>
        </p:nvGrpSpPr>
        <p:grpSpPr bwMode="gray">
          <a:xfrm>
            <a:off x="5731062" y="1433512"/>
            <a:ext cx="371475" cy="371475"/>
            <a:chOff x="5733443" y="1465431"/>
            <a:chExt cx="371475" cy="371475"/>
          </a:xfrm>
        </p:grpSpPr>
        <p:sp>
          <p:nvSpPr>
            <p:cNvPr id="85" name="Oval 84"/>
            <p:cNvSpPr/>
            <p:nvPr userDrawn="1"/>
          </p:nvSpPr>
          <p:spPr bwMode="gray">
            <a:xfrm>
              <a:off x="5733443" y="1465431"/>
              <a:ext cx="371475" cy="371475"/>
            </a:xfrm>
            <a:prstGeom prst="ellipse">
              <a:avLst/>
            </a:prstGeom>
            <a:solidFill>
              <a:schemeClr val="tx2">
                <a:lumMod val="85000"/>
                <a:lumOff val="15000"/>
              </a:schemeClr>
            </a:solidFill>
            <a:ln w="19050">
              <a:noFill/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 smtClean="0">
                <a:solidFill>
                  <a:srgbClr val="5F5F5F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4" name="Group 93"/>
            <p:cNvGrpSpPr/>
            <p:nvPr userDrawn="1"/>
          </p:nvGrpSpPr>
          <p:grpSpPr bwMode="gray">
            <a:xfrm>
              <a:off x="5795199" y="1532523"/>
              <a:ext cx="250247" cy="248651"/>
              <a:chOff x="1148865" y="84814"/>
              <a:chExt cx="368236" cy="365890"/>
            </a:xfrm>
          </p:grpSpPr>
          <p:sp>
            <p:nvSpPr>
              <p:cNvPr id="97" name="Freeform 5"/>
              <p:cNvSpPr>
                <a:spLocks/>
              </p:cNvSpPr>
              <p:nvPr userDrawn="1"/>
            </p:nvSpPr>
            <p:spPr bwMode="gray">
              <a:xfrm>
                <a:off x="1260081" y="197653"/>
                <a:ext cx="147735" cy="146111"/>
              </a:xfrm>
              <a:custGeom>
                <a:avLst/>
                <a:gdLst>
                  <a:gd name="T0" fmla="*/ 176 w 181"/>
                  <a:gd name="T1" fmla="*/ 79 h 180"/>
                  <a:gd name="T2" fmla="*/ 176 w 181"/>
                  <a:gd name="T3" fmla="*/ 79 h 180"/>
                  <a:gd name="T4" fmla="*/ 179 w 181"/>
                  <a:gd name="T5" fmla="*/ 75 h 180"/>
                  <a:gd name="T6" fmla="*/ 181 w 181"/>
                  <a:gd name="T7" fmla="*/ 70 h 180"/>
                  <a:gd name="T8" fmla="*/ 179 w 181"/>
                  <a:gd name="T9" fmla="*/ 64 h 180"/>
                  <a:gd name="T10" fmla="*/ 176 w 181"/>
                  <a:gd name="T11" fmla="*/ 59 h 180"/>
                  <a:gd name="T12" fmla="*/ 120 w 181"/>
                  <a:gd name="T13" fmla="*/ 5 h 180"/>
                  <a:gd name="T14" fmla="*/ 120 w 181"/>
                  <a:gd name="T15" fmla="*/ 5 h 180"/>
                  <a:gd name="T16" fmla="*/ 116 w 181"/>
                  <a:gd name="T17" fmla="*/ 2 h 180"/>
                  <a:gd name="T18" fmla="*/ 111 w 181"/>
                  <a:gd name="T19" fmla="*/ 0 h 180"/>
                  <a:gd name="T20" fmla="*/ 105 w 181"/>
                  <a:gd name="T21" fmla="*/ 2 h 180"/>
                  <a:gd name="T22" fmla="*/ 100 w 181"/>
                  <a:gd name="T23" fmla="*/ 5 h 180"/>
                  <a:gd name="T24" fmla="*/ 4 w 181"/>
                  <a:gd name="T25" fmla="*/ 101 h 180"/>
                  <a:gd name="T26" fmla="*/ 4 w 181"/>
                  <a:gd name="T27" fmla="*/ 101 h 180"/>
                  <a:gd name="T28" fmla="*/ 1 w 181"/>
                  <a:gd name="T29" fmla="*/ 105 h 180"/>
                  <a:gd name="T30" fmla="*/ 0 w 181"/>
                  <a:gd name="T31" fmla="*/ 112 h 180"/>
                  <a:gd name="T32" fmla="*/ 1 w 181"/>
                  <a:gd name="T33" fmla="*/ 116 h 180"/>
                  <a:gd name="T34" fmla="*/ 4 w 181"/>
                  <a:gd name="T35" fmla="*/ 121 h 180"/>
                  <a:gd name="T36" fmla="*/ 58 w 181"/>
                  <a:gd name="T37" fmla="*/ 177 h 180"/>
                  <a:gd name="T38" fmla="*/ 58 w 181"/>
                  <a:gd name="T39" fmla="*/ 177 h 180"/>
                  <a:gd name="T40" fmla="*/ 63 w 181"/>
                  <a:gd name="T41" fmla="*/ 180 h 180"/>
                  <a:gd name="T42" fmla="*/ 69 w 181"/>
                  <a:gd name="T43" fmla="*/ 180 h 180"/>
                  <a:gd name="T44" fmla="*/ 74 w 181"/>
                  <a:gd name="T45" fmla="*/ 180 h 180"/>
                  <a:gd name="T46" fmla="*/ 80 w 181"/>
                  <a:gd name="T47" fmla="*/ 177 h 180"/>
                  <a:gd name="T48" fmla="*/ 176 w 181"/>
                  <a:gd name="T49" fmla="*/ 79 h 180"/>
                  <a:gd name="T50" fmla="*/ 176 w 181"/>
                  <a:gd name="T51" fmla="*/ 7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1" h="180">
                    <a:moveTo>
                      <a:pt x="176" y="79"/>
                    </a:moveTo>
                    <a:lnTo>
                      <a:pt x="176" y="79"/>
                    </a:lnTo>
                    <a:lnTo>
                      <a:pt x="179" y="75"/>
                    </a:lnTo>
                    <a:lnTo>
                      <a:pt x="181" y="70"/>
                    </a:lnTo>
                    <a:lnTo>
                      <a:pt x="179" y="64"/>
                    </a:lnTo>
                    <a:lnTo>
                      <a:pt x="176" y="59"/>
                    </a:lnTo>
                    <a:lnTo>
                      <a:pt x="120" y="5"/>
                    </a:lnTo>
                    <a:lnTo>
                      <a:pt x="120" y="5"/>
                    </a:lnTo>
                    <a:lnTo>
                      <a:pt x="116" y="2"/>
                    </a:lnTo>
                    <a:lnTo>
                      <a:pt x="111" y="0"/>
                    </a:lnTo>
                    <a:lnTo>
                      <a:pt x="105" y="2"/>
                    </a:lnTo>
                    <a:lnTo>
                      <a:pt x="100" y="5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1" y="105"/>
                    </a:lnTo>
                    <a:lnTo>
                      <a:pt x="0" y="112"/>
                    </a:lnTo>
                    <a:lnTo>
                      <a:pt x="1" y="116"/>
                    </a:lnTo>
                    <a:lnTo>
                      <a:pt x="4" y="121"/>
                    </a:lnTo>
                    <a:lnTo>
                      <a:pt x="58" y="177"/>
                    </a:lnTo>
                    <a:lnTo>
                      <a:pt x="58" y="177"/>
                    </a:lnTo>
                    <a:lnTo>
                      <a:pt x="63" y="180"/>
                    </a:lnTo>
                    <a:lnTo>
                      <a:pt x="69" y="180"/>
                    </a:lnTo>
                    <a:lnTo>
                      <a:pt x="74" y="180"/>
                    </a:lnTo>
                    <a:lnTo>
                      <a:pt x="80" y="177"/>
                    </a:lnTo>
                    <a:lnTo>
                      <a:pt x="176" y="79"/>
                    </a:lnTo>
                    <a:lnTo>
                      <a:pt x="176" y="79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F5F5F"/>
                  </a:solidFill>
                </a:endParaRPr>
              </a:p>
            </p:txBody>
          </p:sp>
          <p:sp>
            <p:nvSpPr>
              <p:cNvPr id="98" name="Freeform 6"/>
              <p:cNvSpPr>
                <a:spLocks/>
              </p:cNvSpPr>
              <p:nvPr userDrawn="1"/>
            </p:nvSpPr>
            <p:spPr bwMode="gray">
              <a:xfrm>
                <a:off x="1379954" y="125235"/>
                <a:ext cx="95762" cy="95762"/>
              </a:xfrm>
              <a:custGeom>
                <a:avLst/>
                <a:gdLst>
                  <a:gd name="T0" fmla="*/ 113 w 133"/>
                  <a:gd name="T1" fmla="*/ 113 h 133"/>
                  <a:gd name="T2" fmla="*/ 113 w 133"/>
                  <a:gd name="T3" fmla="*/ 113 h 133"/>
                  <a:gd name="T4" fmla="*/ 122 w 133"/>
                  <a:gd name="T5" fmla="*/ 102 h 133"/>
                  <a:gd name="T6" fmla="*/ 129 w 133"/>
                  <a:gd name="T7" fmla="*/ 91 h 133"/>
                  <a:gd name="T8" fmla="*/ 132 w 133"/>
                  <a:gd name="T9" fmla="*/ 79 h 133"/>
                  <a:gd name="T10" fmla="*/ 133 w 133"/>
                  <a:gd name="T11" fmla="*/ 66 h 133"/>
                  <a:gd name="T12" fmla="*/ 132 w 133"/>
                  <a:gd name="T13" fmla="*/ 54 h 133"/>
                  <a:gd name="T14" fmla="*/ 129 w 133"/>
                  <a:gd name="T15" fmla="*/ 42 h 133"/>
                  <a:gd name="T16" fmla="*/ 122 w 133"/>
                  <a:gd name="T17" fmla="*/ 29 h 133"/>
                  <a:gd name="T18" fmla="*/ 113 w 133"/>
                  <a:gd name="T19" fmla="*/ 18 h 133"/>
                  <a:gd name="T20" fmla="*/ 113 w 133"/>
                  <a:gd name="T21" fmla="*/ 18 h 133"/>
                  <a:gd name="T22" fmla="*/ 102 w 133"/>
                  <a:gd name="T23" fmla="*/ 11 h 133"/>
                  <a:gd name="T24" fmla="*/ 91 w 133"/>
                  <a:gd name="T25" fmla="*/ 4 h 133"/>
                  <a:gd name="T26" fmla="*/ 79 w 133"/>
                  <a:gd name="T27" fmla="*/ 1 h 133"/>
                  <a:gd name="T28" fmla="*/ 67 w 133"/>
                  <a:gd name="T29" fmla="*/ 0 h 133"/>
                  <a:gd name="T30" fmla="*/ 54 w 133"/>
                  <a:gd name="T31" fmla="*/ 1 h 133"/>
                  <a:gd name="T32" fmla="*/ 42 w 133"/>
                  <a:gd name="T33" fmla="*/ 4 h 133"/>
                  <a:gd name="T34" fmla="*/ 29 w 133"/>
                  <a:gd name="T35" fmla="*/ 11 h 133"/>
                  <a:gd name="T36" fmla="*/ 19 w 133"/>
                  <a:gd name="T37" fmla="*/ 18 h 133"/>
                  <a:gd name="T38" fmla="*/ 19 w 133"/>
                  <a:gd name="T39" fmla="*/ 18 h 133"/>
                  <a:gd name="T40" fmla="*/ 11 w 133"/>
                  <a:gd name="T41" fmla="*/ 29 h 133"/>
                  <a:gd name="T42" fmla="*/ 5 w 133"/>
                  <a:gd name="T43" fmla="*/ 42 h 133"/>
                  <a:gd name="T44" fmla="*/ 2 w 133"/>
                  <a:gd name="T45" fmla="*/ 54 h 133"/>
                  <a:gd name="T46" fmla="*/ 0 w 133"/>
                  <a:gd name="T47" fmla="*/ 66 h 133"/>
                  <a:gd name="T48" fmla="*/ 2 w 133"/>
                  <a:gd name="T49" fmla="*/ 79 h 133"/>
                  <a:gd name="T50" fmla="*/ 5 w 133"/>
                  <a:gd name="T51" fmla="*/ 91 h 133"/>
                  <a:gd name="T52" fmla="*/ 11 w 133"/>
                  <a:gd name="T53" fmla="*/ 102 h 133"/>
                  <a:gd name="T54" fmla="*/ 19 w 133"/>
                  <a:gd name="T55" fmla="*/ 113 h 133"/>
                  <a:gd name="T56" fmla="*/ 19 w 133"/>
                  <a:gd name="T57" fmla="*/ 113 h 133"/>
                  <a:gd name="T58" fmla="*/ 29 w 133"/>
                  <a:gd name="T59" fmla="*/ 122 h 133"/>
                  <a:gd name="T60" fmla="*/ 42 w 133"/>
                  <a:gd name="T61" fmla="*/ 128 h 133"/>
                  <a:gd name="T62" fmla="*/ 54 w 133"/>
                  <a:gd name="T63" fmla="*/ 131 h 133"/>
                  <a:gd name="T64" fmla="*/ 67 w 133"/>
                  <a:gd name="T65" fmla="*/ 133 h 133"/>
                  <a:gd name="T66" fmla="*/ 79 w 133"/>
                  <a:gd name="T67" fmla="*/ 131 h 133"/>
                  <a:gd name="T68" fmla="*/ 91 w 133"/>
                  <a:gd name="T69" fmla="*/ 128 h 133"/>
                  <a:gd name="T70" fmla="*/ 102 w 133"/>
                  <a:gd name="T71" fmla="*/ 122 h 133"/>
                  <a:gd name="T72" fmla="*/ 113 w 133"/>
                  <a:gd name="T73" fmla="*/ 113 h 133"/>
                  <a:gd name="T74" fmla="*/ 113 w 133"/>
                  <a:gd name="T75" fmla="*/ 11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3" h="133">
                    <a:moveTo>
                      <a:pt x="113" y="113"/>
                    </a:moveTo>
                    <a:lnTo>
                      <a:pt x="113" y="113"/>
                    </a:lnTo>
                    <a:lnTo>
                      <a:pt x="122" y="102"/>
                    </a:lnTo>
                    <a:lnTo>
                      <a:pt x="129" y="91"/>
                    </a:lnTo>
                    <a:lnTo>
                      <a:pt x="132" y="79"/>
                    </a:lnTo>
                    <a:lnTo>
                      <a:pt x="133" y="66"/>
                    </a:lnTo>
                    <a:lnTo>
                      <a:pt x="132" y="54"/>
                    </a:lnTo>
                    <a:lnTo>
                      <a:pt x="129" y="42"/>
                    </a:lnTo>
                    <a:lnTo>
                      <a:pt x="122" y="29"/>
                    </a:lnTo>
                    <a:lnTo>
                      <a:pt x="113" y="18"/>
                    </a:lnTo>
                    <a:lnTo>
                      <a:pt x="113" y="18"/>
                    </a:lnTo>
                    <a:lnTo>
                      <a:pt x="102" y="11"/>
                    </a:lnTo>
                    <a:lnTo>
                      <a:pt x="91" y="4"/>
                    </a:lnTo>
                    <a:lnTo>
                      <a:pt x="79" y="1"/>
                    </a:lnTo>
                    <a:lnTo>
                      <a:pt x="67" y="0"/>
                    </a:lnTo>
                    <a:lnTo>
                      <a:pt x="54" y="1"/>
                    </a:lnTo>
                    <a:lnTo>
                      <a:pt x="42" y="4"/>
                    </a:lnTo>
                    <a:lnTo>
                      <a:pt x="29" y="11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1" y="29"/>
                    </a:lnTo>
                    <a:lnTo>
                      <a:pt x="5" y="42"/>
                    </a:lnTo>
                    <a:lnTo>
                      <a:pt x="2" y="54"/>
                    </a:lnTo>
                    <a:lnTo>
                      <a:pt x="0" y="66"/>
                    </a:lnTo>
                    <a:lnTo>
                      <a:pt x="2" y="79"/>
                    </a:lnTo>
                    <a:lnTo>
                      <a:pt x="5" y="91"/>
                    </a:lnTo>
                    <a:lnTo>
                      <a:pt x="11" y="102"/>
                    </a:lnTo>
                    <a:lnTo>
                      <a:pt x="19" y="113"/>
                    </a:lnTo>
                    <a:lnTo>
                      <a:pt x="19" y="113"/>
                    </a:lnTo>
                    <a:lnTo>
                      <a:pt x="29" y="122"/>
                    </a:lnTo>
                    <a:lnTo>
                      <a:pt x="42" y="128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79" y="131"/>
                    </a:lnTo>
                    <a:lnTo>
                      <a:pt x="91" y="128"/>
                    </a:lnTo>
                    <a:lnTo>
                      <a:pt x="102" y="122"/>
                    </a:lnTo>
                    <a:lnTo>
                      <a:pt x="113" y="113"/>
                    </a:lnTo>
                    <a:lnTo>
                      <a:pt x="113" y="113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F5F5F"/>
                  </a:solidFill>
                </a:endParaRPr>
              </a:p>
            </p:txBody>
          </p:sp>
          <p:sp>
            <p:nvSpPr>
              <p:cNvPr id="99" name="Freeform 8"/>
              <p:cNvSpPr>
                <a:spLocks noEditPoints="1"/>
              </p:cNvSpPr>
              <p:nvPr userDrawn="1"/>
            </p:nvSpPr>
            <p:spPr bwMode="gray">
              <a:xfrm>
                <a:off x="1148865" y="84814"/>
                <a:ext cx="181828" cy="181827"/>
              </a:xfrm>
              <a:custGeom>
                <a:avLst/>
                <a:gdLst>
                  <a:gd name="T0" fmla="*/ 221 w 225"/>
                  <a:gd name="T1" fmla="*/ 73 h 225"/>
                  <a:gd name="T2" fmla="*/ 152 w 225"/>
                  <a:gd name="T3" fmla="*/ 3 h 225"/>
                  <a:gd name="T4" fmla="*/ 152 w 225"/>
                  <a:gd name="T5" fmla="*/ 3 h 225"/>
                  <a:gd name="T6" fmla="*/ 147 w 225"/>
                  <a:gd name="T7" fmla="*/ 0 h 225"/>
                  <a:gd name="T8" fmla="*/ 142 w 225"/>
                  <a:gd name="T9" fmla="*/ 0 h 225"/>
                  <a:gd name="T10" fmla="*/ 138 w 225"/>
                  <a:gd name="T11" fmla="*/ 0 h 225"/>
                  <a:gd name="T12" fmla="*/ 135 w 225"/>
                  <a:gd name="T13" fmla="*/ 3 h 225"/>
                  <a:gd name="T14" fmla="*/ 3 w 225"/>
                  <a:gd name="T15" fmla="*/ 135 h 225"/>
                  <a:gd name="T16" fmla="*/ 3 w 225"/>
                  <a:gd name="T17" fmla="*/ 135 h 225"/>
                  <a:gd name="T18" fmla="*/ 0 w 225"/>
                  <a:gd name="T19" fmla="*/ 138 h 225"/>
                  <a:gd name="T20" fmla="*/ 0 w 225"/>
                  <a:gd name="T21" fmla="*/ 142 h 225"/>
                  <a:gd name="T22" fmla="*/ 0 w 225"/>
                  <a:gd name="T23" fmla="*/ 149 h 225"/>
                  <a:gd name="T24" fmla="*/ 3 w 225"/>
                  <a:gd name="T25" fmla="*/ 152 h 225"/>
                  <a:gd name="T26" fmla="*/ 73 w 225"/>
                  <a:gd name="T27" fmla="*/ 221 h 225"/>
                  <a:gd name="T28" fmla="*/ 73 w 225"/>
                  <a:gd name="T29" fmla="*/ 221 h 225"/>
                  <a:gd name="T30" fmla="*/ 76 w 225"/>
                  <a:gd name="T31" fmla="*/ 225 h 225"/>
                  <a:gd name="T32" fmla="*/ 81 w 225"/>
                  <a:gd name="T33" fmla="*/ 225 h 225"/>
                  <a:gd name="T34" fmla="*/ 85 w 225"/>
                  <a:gd name="T35" fmla="*/ 225 h 225"/>
                  <a:gd name="T36" fmla="*/ 90 w 225"/>
                  <a:gd name="T37" fmla="*/ 221 h 225"/>
                  <a:gd name="T38" fmla="*/ 221 w 225"/>
                  <a:gd name="T39" fmla="*/ 90 h 225"/>
                  <a:gd name="T40" fmla="*/ 221 w 225"/>
                  <a:gd name="T41" fmla="*/ 90 h 225"/>
                  <a:gd name="T42" fmla="*/ 223 w 225"/>
                  <a:gd name="T43" fmla="*/ 87 h 225"/>
                  <a:gd name="T44" fmla="*/ 225 w 225"/>
                  <a:gd name="T45" fmla="*/ 82 h 225"/>
                  <a:gd name="T46" fmla="*/ 223 w 225"/>
                  <a:gd name="T47" fmla="*/ 76 h 225"/>
                  <a:gd name="T48" fmla="*/ 221 w 225"/>
                  <a:gd name="T49" fmla="*/ 73 h 225"/>
                  <a:gd name="T50" fmla="*/ 221 w 225"/>
                  <a:gd name="T51" fmla="*/ 73 h 225"/>
                  <a:gd name="T52" fmla="*/ 81 w 225"/>
                  <a:gd name="T53" fmla="*/ 215 h 225"/>
                  <a:gd name="T54" fmla="*/ 8 w 225"/>
                  <a:gd name="T55" fmla="*/ 142 h 225"/>
                  <a:gd name="T56" fmla="*/ 142 w 225"/>
                  <a:gd name="T57" fmla="*/ 9 h 225"/>
                  <a:gd name="T58" fmla="*/ 215 w 225"/>
                  <a:gd name="T59" fmla="*/ 82 h 225"/>
                  <a:gd name="T60" fmla="*/ 81 w 225"/>
                  <a:gd name="T61" fmla="*/ 215 h 225"/>
                  <a:gd name="T62" fmla="*/ 81 w 225"/>
                  <a:gd name="T63" fmla="*/ 21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5" h="225">
                    <a:moveTo>
                      <a:pt x="221" y="73"/>
                    </a:moveTo>
                    <a:lnTo>
                      <a:pt x="152" y="3"/>
                    </a:lnTo>
                    <a:lnTo>
                      <a:pt x="152" y="3"/>
                    </a:lnTo>
                    <a:lnTo>
                      <a:pt x="147" y="0"/>
                    </a:lnTo>
                    <a:lnTo>
                      <a:pt x="142" y="0"/>
                    </a:lnTo>
                    <a:lnTo>
                      <a:pt x="138" y="0"/>
                    </a:lnTo>
                    <a:lnTo>
                      <a:pt x="135" y="3"/>
                    </a:lnTo>
                    <a:lnTo>
                      <a:pt x="3" y="135"/>
                    </a:lnTo>
                    <a:lnTo>
                      <a:pt x="3" y="135"/>
                    </a:lnTo>
                    <a:lnTo>
                      <a:pt x="0" y="138"/>
                    </a:lnTo>
                    <a:lnTo>
                      <a:pt x="0" y="142"/>
                    </a:lnTo>
                    <a:lnTo>
                      <a:pt x="0" y="149"/>
                    </a:lnTo>
                    <a:lnTo>
                      <a:pt x="3" y="152"/>
                    </a:lnTo>
                    <a:lnTo>
                      <a:pt x="73" y="221"/>
                    </a:lnTo>
                    <a:lnTo>
                      <a:pt x="73" y="221"/>
                    </a:lnTo>
                    <a:lnTo>
                      <a:pt x="76" y="225"/>
                    </a:lnTo>
                    <a:lnTo>
                      <a:pt x="81" y="225"/>
                    </a:lnTo>
                    <a:lnTo>
                      <a:pt x="85" y="225"/>
                    </a:lnTo>
                    <a:lnTo>
                      <a:pt x="90" y="221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3" y="87"/>
                    </a:lnTo>
                    <a:lnTo>
                      <a:pt x="225" y="82"/>
                    </a:lnTo>
                    <a:lnTo>
                      <a:pt x="223" y="76"/>
                    </a:lnTo>
                    <a:lnTo>
                      <a:pt x="221" y="73"/>
                    </a:lnTo>
                    <a:lnTo>
                      <a:pt x="221" y="73"/>
                    </a:lnTo>
                    <a:close/>
                    <a:moveTo>
                      <a:pt x="81" y="215"/>
                    </a:moveTo>
                    <a:lnTo>
                      <a:pt x="8" y="142"/>
                    </a:lnTo>
                    <a:lnTo>
                      <a:pt x="142" y="9"/>
                    </a:lnTo>
                    <a:lnTo>
                      <a:pt x="215" y="82"/>
                    </a:lnTo>
                    <a:lnTo>
                      <a:pt x="81" y="215"/>
                    </a:lnTo>
                    <a:lnTo>
                      <a:pt x="81" y="215"/>
                    </a:lnTo>
                    <a:close/>
                  </a:path>
                </a:pathLst>
              </a:custGeom>
              <a:solidFill>
                <a:srgbClr val="A6A6A6"/>
              </a:solidFill>
              <a:ln w="12700">
                <a:solidFill>
                  <a:srgbClr val="A6A6A6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F5F5F"/>
                  </a:solidFill>
                </a:endParaRPr>
              </a:p>
            </p:txBody>
          </p:sp>
          <p:sp>
            <p:nvSpPr>
              <p:cNvPr id="100" name="Freeform 11"/>
              <p:cNvSpPr>
                <a:spLocks noEditPoints="1"/>
              </p:cNvSpPr>
              <p:nvPr userDrawn="1"/>
            </p:nvSpPr>
            <p:spPr bwMode="gray">
              <a:xfrm>
                <a:off x="1333650" y="268877"/>
                <a:ext cx="183451" cy="181827"/>
              </a:xfrm>
              <a:custGeom>
                <a:avLst/>
                <a:gdLst>
                  <a:gd name="T0" fmla="*/ 221 w 226"/>
                  <a:gd name="T1" fmla="*/ 73 h 225"/>
                  <a:gd name="T2" fmla="*/ 153 w 226"/>
                  <a:gd name="T3" fmla="*/ 4 h 225"/>
                  <a:gd name="T4" fmla="*/ 153 w 226"/>
                  <a:gd name="T5" fmla="*/ 4 h 225"/>
                  <a:gd name="T6" fmla="*/ 149 w 226"/>
                  <a:gd name="T7" fmla="*/ 0 h 225"/>
                  <a:gd name="T8" fmla="*/ 144 w 226"/>
                  <a:gd name="T9" fmla="*/ 0 h 225"/>
                  <a:gd name="T10" fmla="*/ 139 w 226"/>
                  <a:gd name="T11" fmla="*/ 0 h 225"/>
                  <a:gd name="T12" fmla="*/ 135 w 226"/>
                  <a:gd name="T13" fmla="*/ 4 h 225"/>
                  <a:gd name="T14" fmla="*/ 5 w 226"/>
                  <a:gd name="T15" fmla="*/ 135 h 225"/>
                  <a:gd name="T16" fmla="*/ 5 w 226"/>
                  <a:gd name="T17" fmla="*/ 135 h 225"/>
                  <a:gd name="T18" fmla="*/ 1 w 226"/>
                  <a:gd name="T19" fmla="*/ 138 h 225"/>
                  <a:gd name="T20" fmla="*/ 0 w 226"/>
                  <a:gd name="T21" fmla="*/ 143 h 225"/>
                  <a:gd name="T22" fmla="*/ 1 w 226"/>
                  <a:gd name="T23" fmla="*/ 148 h 225"/>
                  <a:gd name="T24" fmla="*/ 5 w 226"/>
                  <a:gd name="T25" fmla="*/ 152 h 225"/>
                  <a:gd name="T26" fmla="*/ 73 w 226"/>
                  <a:gd name="T27" fmla="*/ 222 h 225"/>
                  <a:gd name="T28" fmla="*/ 73 w 226"/>
                  <a:gd name="T29" fmla="*/ 222 h 225"/>
                  <a:gd name="T30" fmla="*/ 77 w 226"/>
                  <a:gd name="T31" fmla="*/ 223 h 225"/>
                  <a:gd name="T32" fmla="*/ 82 w 226"/>
                  <a:gd name="T33" fmla="*/ 225 h 225"/>
                  <a:gd name="T34" fmla="*/ 87 w 226"/>
                  <a:gd name="T35" fmla="*/ 223 h 225"/>
                  <a:gd name="T36" fmla="*/ 91 w 226"/>
                  <a:gd name="T37" fmla="*/ 222 h 225"/>
                  <a:gd name="T38" fmla="*/ 221 w 226"/>
                  <a:gd name="T39" fmla="*/ 90 h 225"/>
                  <a:gd name="T40" fmla="*/ 221 w 226"/>
                  <a:gd name="T41" fmla="*/ 90 h 225"/>
                  <a:gd name="T42" fmla="*/ 224 w 226"/>
                  <a:gd name="T43" fmla="*/ 86 h 225"/>
                  <a:gd name="T44" fmla="*/ 226 w 226"/>
                  <a:gd name="T45" fmla="*/ 81 h 225"/>
                  <a:gd name="T46" fmla="*/ 224 w 226"/>
                  <a:gd name="T47" fmla="*/ 76 h 225"/>
                  <a:gd name="T48" fmla="*/ 221 w 226"/>
                  <a:gd name="T49" fmla="*/ 73 h 225"/>
                  <a:gd name="T50" fmla="*/ 221 w 226"/>
                  <a:gd name="T51" fmla="*/ 73 h 225"/>
                  <a:gd name="T52" fmla="*/ 82 w 226"/>
                  <a:gd name="T53" fmla="*/ 216 h 225"/>
                  <a:gd name="T54" fmla="*/ 9 w 226"/>
                  <a:gd name="T55" fmla="*/ 143 h 225"/>
                  <a:gd name="T56" fmla="*/ 144 w 226"/>
                  <a:gd name="T57" fmla="*/ 8 h 225"/>
                  <a:gd name="T58" fmla="*/ 217 w 226"/>
                  <a:gd name="T59" fmla="*/ 81 h 225"/>
                  <a:gd name="T60" fmla="*/ 82 w 226"/>
                  <a:gd name="T61" fmla="*/ 21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6" h="225">
                    <a:moveTo>
                      <a:pt x="221" y="73"/>
                    </a:moveTo>
                    <a:lnTo>
                      <a:pt x="153" y="4"/>
                    </a:lnTo>
                    <a:lnTo>
                      <a:pt x="153" y="4"/>
                    </a:lnTo>
                    <a:lnTo>
                      <a:pt x="149" y="0"/>
                    </a:lnTo>
                    <a:lnTo>
                      <a:pt x="144" y="0"/>
                    </a:lnTo>
                    <a:lnTo>
                      <a:pt x="139" y="0"/>
                    </a:lnTo>
                    <a:lnTo>
                      <a:pt x="135" y="4"/>
                    </a:lnTo>
                    <a:lnTo>
                      <a:pt x="5" y="135"/>
                    </a:lnTo>
                    <a:lnTo>
                      <a:pt x="5" y="135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1" y="148"/>
                    </a:lnTo>
                    <a:lnTo>
                      <a:pt x="5" y="152"/>
                    </a:lnTo>
                    <a:lnTo>
                      <a:pt x="73" y="222"/>
                    </a:lnTo>
                    <a:lnTo>
                      <a:pt x="73" y="222"/>
                    </a:lnTo>
                    <a:lnTo>
                      <a:pt x="77" y="223"/>
                    </a:lnTo>
                    <a:lnTo>
                      <a:pt x="82" y="225"/>
                    </a:lnTo>
                    <a:lnTo>
                      <a:pt x="87" y="223"/>
                    </a:lnTo>
                    <a:lnTo>
                      <a:pt x="91" y="222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4" y="86"/>
                    </a:lnTo>
                    <a:lnTo>
                      <a:pt x="226" y="81"/>
                    </a:lnTo>
                    <a:lnTo>
                      <a:pt x="224" y="76"/>
                    </a:lnTo>
                    <a:lnTo>
                      <a:pt x="221" y="73"/>
                    </a:lnTo>
                    <a:lnTo>
                      <a:pt x="221" y="73"/>
                    </a:lnTo>
                    <a:close/>
                    <a:moveTo>
                      <a:pt x="82" y="216"/>
                    </a:moveTo>
                    <a:lnTo>
                      <a:pt x="9" y="143"/>
                    </a:lnTo>
                    <a:lnTo>
                      <a:pt x="144" y="8"/>
                    </a:lnTo>
                    <a:lnTo>
                      <a:pt x="217" y="81"/>
                    </a:lnTo>
                    <a:lnTo>
                      <a:pt x="82" y="216"/>
                    </a:lnTo>
                    <a:close/>
                  </a:path>
                </a:pathLst>
              </a:custGeom>
              <a:solidFill>
                <a:srgbClr val="A6A6A6"/>
              </a:solidFill>
              <a:ln w="12700">
                <a:solidFill>
                  <a:srgbClr val="A6A6A6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F5F5F"/>
                  </a:solidFill>
                </a:endParaRPr>
              </a:p>
            </p:txBody>
          </p:sp>
          <p:sp>
            <p:nvSpPr>
              <p:cNvPr id="101" name="Freeform 13"/>
              <p:cNvSpPr>
                <a:spLocks/>
              </p:cNvSpPr>
              <p:nvPr userDrawn="1"/>
            </p:nvSpPr>
            <p:spPr bwMode="gray">
              <a:xfrm>
                <a:off x="1253588" y="295061"/>
                <a:ext cx="55197" cy="55197"/>
              </a:xfrm>
              <a:custGeom>
                <a:avLst/>
                <a:gdLst>
                  <a:gd name="T0" fmla="*/ 1 w 66"/>
                  <a:gd name="T1" fmla="*/ 6 h 67"/>
                  <a:gd name="T2" fmla="*/ 1 w 66"/>
                  <a:gd name="T3" fmla="*/ 6 h 67"/>
                  <a:gd name="T4" fmla="*/ 0 w 66"/>
                  <a:gd name="T5" fmla="*/ 9 h 67"/>
                  <a:gd name="T6" fmla="*/ 0 w 66"/>
                  <a:gd name="T7" fmla="*/ 12 h 67"/>
                  <a:gd name="T8" fmla="*/ 0 w 66"/>
                  <a:gd name="T9" fmla="*/ 15 h 67"/>
                  <a:gd name="T10" fmla="*/ 1 w 66"/>
                  <a:gd name="T11" fmla="*/ 19 h 67"/>
                  <a:gd name="T12" fmla="*/ 48 w 66"/>
                  <a:gd name="T13" fmla="*/ 65 h 67"/>
                  <a:gd name="T14" fmla="*/ 48 w 66"/>
                  <a:gd name="T15" fmla="*/ 65 h 67"/>
                  <a:gd name="T16" fmla="*/ 51 w 66"/>
                  <a:gd name="T17" fmla="*/ 67 h 67"/>
                  <a:gd name="T18" fmla="*/ 54 w 66"/>
                  <a:gd name="T19" fmla="*/ 67 h 67"/>
                  <a:gd name="T20" fmla="*/ 57 w 66"/>
                  <a:gd name="T21" fmla="*/ 67 h 67"/>
                  <a:gd name="T22" fmla="*/ 60 w 66"/>
                  <a:gd name="T23" fmla="*/ 65 h 67"/>
                  <a:gd name="T24" fmla="*/ 66 w 66"/>
                  <a:gd name="T25" fmla="*/ 59 h 67"/>
                  <a:gd name="T26" fmla="*/ 8 w 66"/>
                  <a:gd name="T27" fmla="*/ 0 h 67"/>
                  <a:gd name="T28" fmla="*/ 1 w 66"/>
                  <a:gd name="T29" fmla="*/ 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67">
                    <a:moveTo>
                      <a:pt x="1" y="6"/>
                    </a:move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19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1" y="67"/>
                    </a:lnTo>
                    <a:lnTo>
                      <a:pt x="54" y="67"/>
                    </a:lnTo>
                    <a:lnTo>
                      <a:pt x="57" y="67"/>
                    </a:lnTo>
                    <a:lnTo>
                      <a:pt x="60" y="65"/>
                    </a:lnTo>
                    <a:lnTo>
                      <a:pt x="66" y="59"/>
                    </a:lnTo>
                    <a:lnTo>
                      <a:pt x="8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F5F5F"/>
                  </a:solidFill>
                </a:endParaRPr>
              </a:p>
            </p:txBody>
          </p:sp>
          <p:sp>
            <p:nvSpPr>
              <p:cNvPr id="102" name="Freeform 14"/>
              <p:cNvSpPr>
                <a:spLocks/>
              </p:cNvSpPr>
              <p:nvPr userDrawn="1"/>
            </p:nvSpPr>
            <p:spPr bwMode="gray">
              <a:xfrm>
                <a:off x="1247093" y="314543"/>
                <a:ext cx="42209" cy="42209"/>
              </a:xfrm>
              <a:custGeom>
                <a:avLst/>
                <a:gdLst>
                  <a:gd name="T0" fmla="*/ 0 w 52"/>
                  <a:gd name="T1" fmla="*/ 23 h 53"/>
                  <a:gd name="T2" fmla="*/ 29 w 52"/>
                  <a:gd name="T3" fmla="*/ 53 h 53"/>
                  <a:gd name="T4" fmla="*/ 29 w 52"/>
                  <a:gd name="T5" fmla="*/ 53 h 53"/>
                  <a:gd name="T6" fmla="*/ 34 w 52"/>
                  <a:gd name="T7" fmla="*/ 50 h 53"/>
                  <a:gd name="T8" fmla="*/ 40 w 52"/>
                  <a:gd name="T9" fmla="*/ 47 h 53"/>
                  <a:gd name="T10" fmla="*/ 46 w 52"/>
                  <a:gd name="T11" fmla="*/ 44 h 53"/>
                  <a:gd name="T12" fmla="*/ 52 w 52"/>
                  <a:gd name="T13" fmla="*/ 44 h 53"/>
                  <a:gd name="T14" fmla="*/ 52 w 52"/>
                  <a:gd name="T15" fmla="*/ 44 h 53"/>
                  <a:gd name="T16" fmla="*/ 9 w 52"/>
                  <a:gd name="T17" fmla="*/ 0 h 53"/>
                  <a:gd name="T18" fmla="*/ 9 w 52"/>
                  <a:gd name="T19" fmla="*/ 0 h 53"/>
                  <a:gd name="T20" fmla="*/ 9 w 52"/>
                  <a:gd name="T21" fmla="*/ 6 h 53"/>
                  <a:gd name="T22" fmla="*/ 6 w 52"/>
                  <a:gd name="T23" fmla="*/ 13 h 53"/>
                  <a:gd name="T24" fmla="*/ 3 w 52"/>
                  <a:gd name="T25" fmla="*/ 19 h 53"/>
                  <a:gd name="T26" fmla="*/ 0 w 52"/>
                  <a:gd name="T27" fmla="*/ 23 h 53"/>
                  <a:gd name="T28" fmla="*/ 0 w 52"/>
                  <a:gd name="T29" fmla="*/ 2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" h="53">
                    <a:moveTo>
                      <a:pt x="0" y="23"/>
                    </a:moveTo>
                    <a:lnTo>
                      <a:pt x="29" y="53"/>
                    </a:lnTo>
                    <a:lnTo>
                      <a:pt x="29" y="53"/>
                    </a:lnTo>
                    <a:lnTo>
                      <a:pt x="34" y="50"/>
                    </a:lnTo>
                    <a:lnTo>
                      <a:pt x="40" y="47"/>
                    </a:lnTo>
                    <a:lnTo>
                      <a:pt x="46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6"/>
                    </a:lnTo>
                    <a:lnTo>
                      <a:pt x="6" y="13"/>
                    </a:lnTo>
                    <a:lnTo>
                      <a:pt x="3" y="19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F5F5F"/>
                  </a:solidFill>
                </a:endParaRPr>
              </a:p>
            </p:txBody>
          </p:sp>
          <p:sp>
            <p:nvSpPr>
              <p:cNvPr id="103" name="Freeform 15"/>
              <p:cNvSpPr>
                <a:spLocks/>
              </p:cNvSpPr>
              <p:nvPr userDrawn="1"/>
            </p:nvSpPr>
            <p:spPr bwMode="gray">
              <a:xfrm>
                <a:off x="1243847" y="340517"/>
                <a:ext cx="21105" cy="21105"/>
              </a:xfrm>
              <a:custGeom>
                <a:avLst/>
                <a:gdLst>
                  <a:gd name="T0" fmla="*/ 5 w 27"/>
                  <a:gd name="T1" fmla="*/ 22 h 27"/>
                  <a:gd name="T2" fmla="*/ 5 w 27"/>
                  <a:gd name="T3" fmla="*/ 22 h 27"/>
                  <a:gd name="T4" fmla="*/ 10 w 27"/>
                  <a:gd name="T5" fmla="*/ 25 h 27"/>
                  <a:gd name="T6" fmla="*/ 16 w 27"/>
                  <a:gd name="T7" fmla="*/ 27 h 27"/>
                  <a:gd name="T8" fmla="*/ 21 w 27"/>
                  <a:gd name="T9" fmla="*/ 25 h 27"/>
                  <a:gd name="T10" fmla="*/ 27 w 27"/>
                  <a:gd name="T11" fmla="*/ 22 h 27"/>
                  <a:gd name="T12" fmla="*/ 5 w 27"/>
                  <a:gd name="T13" fmla="*/ 0 h 27"/>
                  <a:gd name="T14" fmla="*/ 5 w 27"/>
                  <a:gd name="T15" fmla="*/ 0 h 27"/>
                  <a:gd name="T16" fmla="*/ 2 w 27"/>
                  <a:gd name="T17" fmla="*/ 5 h 27"/>
                  <a:gd name="T18" fmla="*/ 0 w 27"/>
                  <a:gd name="T19" fmla="*/ 11 h 27"/>
                  <a:gd name="T20" fmla="*/ 2 w 27"/>
                  <a:gd name="T21" fmla="*/ 17 h 27"/>
                  <a:gd name="T22" fmla="*/ 5 w 27"/>
                  <a:gd name="T23" fmla="*/ 22 h 27"/>
                  <a:gd name="T24" fmla="*/ 5 w 27"/>
                  <a:gd name="T25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7">
                    <a:moveTo>
                      <a:pt x="5" y="22"/>
                    </a:moveTo>
                    <a:lnTo>
                      <a:pt x="5" y="22"/>
                    </a:lnTo>
                    <a:lnTo>
                      <a:pt x="10" y="25"/>
                    </a:lnTo>
                    <a:lnTo>
                      <a:pt x="16" y="27"/>
                    </a:lnTo>
                    <a:lnTo>
                      <a:pt x="21" y="25"/>
                    </a:lnTo>
                    <a:lnTo>
                      <a:pt x="27" y="2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5" y="22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F5F5F"/>
                  </a:solidFill>
                </a:endParaRPr>
              </a:p>
            </p:txBody>
          </p:sp>
          <p:sp>
            <p:nvSpPr>
              <p:cNvPr id="104" name="Freeform 16"/>
              <p:cNvSpPr>
                <a:spLocks/>
              </p:cNvSpPr>
              <p:nvPr userDrawn="1"/>
            </p:nvSpPr>
            <p:spPr bwMode="gray">
              <a:xfrm>
                <a:off x="1363983" y="192784"/>
                <a:ext cx="47081" cy="47081"/>
              </a:xfrm>
              <a:custGeom>
                <a:avLst/>
                <a:gdLst>
                  <a:gd name="T0" fmla="*/ 58 w 58"/>
                  <a:gd name="T1" fmla="*/ 48 h 59"/>
                  <a:gd name="T2" fmla="*/ 58 w 58"/>
                  <a:gd name="T3" fmla="*/ 48 h 59"/>
                  <a:gd name="T4" fmla="*/ 51 w 58"/>
                  <a:gd name="T5" fmla="*/ 45 h 59"/>
                  <a:gd name="T6" fmla="*/ 43 w 58"/>
                  <a:gd name="T7" fmla="*/ 42 h 59"/>
                  <a:gd name="T8" fmla="*/ 35 w 58"/>
                  <a:gd name="T9" fmla="*/ 36 h 59"/>
                  <a:gd name="T10" fmla="*/ 29 w 58"/>
                  <a:gd name="T11" fmla="*/ 31 h 59"/>
                  <a:gd name="T12" fmla="*/ 29 w 58"/>
                  <a:gd name="T13" fmla="*/ 31 h 59"/>
                  <a:gd name="T14" fmla="*/ 23 w 58"/>
                  <a:gd name="T15" fmla="*/ 23 h 59"/>
                  <a:gd name="T16" fmla="*/ 18 w 58"/>
                  <a:gd name="T17" fmla="*/ 15 h 59"/>
                  <a:gd name="T18" fmla="*/ 14 w 58"/>
                  <a:gd name="T19" fmla="*/ 8 h 59"/>
                  <a:gd name="T20" fmla="*/ 12 w 58"/>
                  <a:gd name="T21" fmla="*/ 0 h 59"/>
                  <a:gd name="T22" fmla="*/ 0 w 58"/>
                  <a:gd name="T23" fmla="*/ 12 h 59"/>
                  <a:gd name="T24" fmla="*/ 48 w 58"/>
                  <a:gd name="T25" fmla="*/ 59 h 59"/>
                  <a:gd name="T26" fmla="*/ 58 w 58"/>
                  <a:gd name="T27" fmla="*/ 48 h 59"/>
                  <a:gd name="T28" fmla="*/ 58 w 58"/>
                  <a:gd name="T29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59">
                    <a:moveTo>
                      <a:pt x="58" y="48"/>
                    </a:moveTo>
                    <a:lnTo>
                      <a:pt x="58" y="48"/>
                    </a:lnTo>
                    <a:lnTo>
                      <a:pt x="51" y="45"/>
                    </a:lnTo>
                    <a:lnTo>
                      <a:pt x="43" y="42"/>
                    </a:lnTo>
                    <a:lnTo>
                      <a:pt x="35" y="36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3" y="23"/>
                    </a:lnTo>
                    <a:lnTo>
                      <a:pt x="18" y="15"/>
                    </a:lnTo>
                    <a:lnTo>
                      <a:pt x="14" y="8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48" y="59"/>
                    </a:lnTo>
                    <a:lnTo>
                      <a:pt x="58" y="48"/>
                    </a:lnTo>
                    <a:lnTo>
                      <a:pt x="58" y="48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F5F5F"/>
                  </a:solidFill>
                </a:endParaRPr>
              </a:p>
            </p:txBody>
          </p:sp>
          <p:sp>
            <p:nvSpPr>
              <p:cNvPr id="105" name="Freeform 17"/>
              <p:cNvSpPr>
                <a:spLocks/>
              </p:cNvSpPr>
              <p:nvPr userDrawn="1"/>
            </p:nvSpPr>
            <p:spPr bwMode="gray">
              <a:xfrm>
                <a:off x="1336384" y="197653"/>
                <a:ext cx="47081" cy="29223"/>
              </a:xfrm>
              <a:custGeom>
                <a:avLst/>
                <a:gdLst>
                  <a:gd name="T0" fmla="*/ 18 w 58"/>
                  <a:gd name="T1" fmla="*/ 0 h 36"/>
                  <a:gd name="T2" fmla="*/ 18 w 58"/>
                  <a:gd name="T3" fmla="*/ 0 h 36"/>
                  <a:gd name="T4" fmla="*/ 12 w 58"/>
                  <a:gd name="T5" fmla="*/ 2 h 36"/>
                  <a:gd name="T6" fmla="*/ 7 w 58"/>
                  <a:gd name="T7" fmla="*/ 5 h 36"/>
                  <a:gd name="T8" fmla="*/ 0 w 58"/>
                  <a:gd name="T9" fmla="*/ 13 h 36"/>
                  <a:gd name="T10" fmla="*/ 0 w 58"/>
                  <a:gd name="T11" fmla="*/ 13 h 36"/>
                  <a:gd name="T12" fmla="*/ 58 w 58"/>
                  <a:gd name="T13" fmla="*/ 36 h 36"/>
                  <a:gd name="T14" fmla="*/ 27 w 58"/>
                  <a:gd name="T15" fmla="*/ 5 h 36"/>
                  <a:gd name="T16" fmla="*/ 27 w 58"/>
                  <a:gd name="T17" fmla="*/ 5 h 36"/>
                  <a:gd name="T18" fmla="*/ 23 w 58"/>
                  <a:gd name="T19" fmla="*/ 2 h 36"/>
                  <a:gd name="T20" fmla="*/ 18 w 58"/>
                  <a:gd name="T21" fmla="*/ 0 h 36"/>
                  <a:gd name="T22" fmla="*/ 18 w 58"/>
                  <a:gd name="T2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36">
                    <a:moveTo>
                      <a:pt x="18" y="0"/>
                    </a:moveTo>
                    <a:lnTo>
                      <a:pt x="18" y="0"/>
                    </a:lnTo>
                    <a:lnTo>
                      <a:pt x="12" y="2"/>
                    </a:lnTo>
                    <a:lnTo>
                      <a:pt x="7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58" y="36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F5F5F"/>
                  </a:solidFill>
                </a:endParaRPr>
              </a:p>
            </p:txBody>
          </p:sp>
          <p:sp>
            <p:nvSpPr>
              <p:cNvPr id="106" name="Freeform 21"/>
              <p:cNvSpPr>
                <a:spLocks/>
              </p:cNvSpPr>
              <p:nvPr userDrawn="1"/>
            </p:nvSpPr>
            <p:spPr bwMode="gray">
              <a:xfrm>
                <a:off x="1363983" y="192784"/>
                <a:ext cx="47081" cy="42209"/>
              </a:xfrm>
              <a:custGeom>
                <a:avLst/>
                <a:gdLst>
                  <a:gd name="T0" fmla="*/ 12 w 58"/>
                  <a:gd name="T1" fmla="*/ 0 h 53"/>
                  <a:gd name="T2" fmla="*/ 0 w 58"/>
                  <a:gd name="T3" fmla="*/ 12 h 53"/>
                  <a:gd name="T4" fmla="*/ 32 w 58"/>
                  <a:gd name="T5" fmla="*/ 43 h 53"/>
                  <a:gd name="T6" fmla="*/ 32 w 58"/>
                  <a:gd name="T7" fmla="*/ 43 h 53"/>
                  <a:gd name="T8" fmla="*/ 55 w 58"/>
                  <a:gd name="T9" fmla="*/ 53 h 53"/>
                  <a:gd name="T10" fmla="*/ 58 w 58"/>
                  <a:gd name="T11" fmla="*/ 48 h 53"/>
                  <a:gd name="T12" fmla="*/ 58 w 58"/>
                  <a:gd name="T13" fmla="*/ 48 h 53"/>
                  <a:gd name="T14" fmla="*/ 51 w 58"/>
                  <a:gd name="T15" fmla="*/ 45 h 53"/>
                  <a:gd name="T16" fmla="*/ 43 w 58"/>
                  <a:gd name="T17" fmla="*/ 42 h 53"/>
                  <a:gd name="T18" fmla="*/ 35 w 58"/>
                  <a:gd name="T19" fmla="*/ 36 h 53"/>
                  <a:gd name="T20" fmla="*/ 29 w 58"/>
                  <a:gd name="T21" fmla="*/ 31 h 53"/>
                  <a:gd name="T22" fmla="*/ 29 w 58"/>
                  <a:gd name="T23" fmla="*/ 31 h 53"/>
                  <a:gd name="T24" fmla="*/ 23 w 58"/>
                  <a:gd name="T25" fmla="*/ 23 h 53"/>
                  <a:gd name="T26" fmla="*/ 18 w 58"/>
                  <a:gd name="T27" fmla="*/ 15 h 53"/>
                  <a:gd name="T28" fmla="*/ 14 w 58"/>
                  <a:gd name="T29" fmla="*/ 8 h 53"/>
                  <a:gd name="T30" fmla="*/ 12 w 58"/>
                  <a:gd name="T31" fmla="*/ 0 h 53"/>
                  <a:gd name="T32" fmla="*/ 12 w 58"/>
                  <a:gd name="T3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53">
                    <a:moveTo>
                      <a:pt x="12" y="0"/>
                    </a:moveTo>
                    <a:lnTo>
                      <a:pt x="0" y="12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55" y="53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51" y="45"/>
                    </a:lnTo>
                    <a:lnTo>
                      <a:pt x="43" y="42"/>
                    </a:lnTo>
                    <a:lnTo>
                      <a:pt x="35" y="36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3" y="23"/>
                    </a:lnTo>
                    <a:lnTo>
                      <a:pt x="18" y="15"/>
                    </a:lnTo>
                    <a:lnTo>
                      <a:pt x="14" y="8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F5F5F"/>
                  </a:solidFill>
                </a:endParaRPr>
              </a:p>
            </p:txBody>
          </p:sp>
        </p:grpSp>
      </p:grpSp>
      <p:grpSp>
        <p:nvGrpSpPr>
          <p:cNvPr id="179" name="Group 178"/>
          <p:cNvGrpSpPr/>
          <p:nvPr userDrawn="1"/>
        </p:nvGrpSpPr>
        <p:grpSpPr bwMode="gray">
          <a:xfrm>
            <a:off x="5731062" y="914400"/>
            <a:ext cx="371475" cy="371475"/>
            <a:chOff x="1676399" y="895350"/>
            <a:chExt cx="304800" cy="304800"/>
          </a:xfrm>
        </p:grpSpPr>
        <p:sp>
          <p:nvSpPr>
            <p:cNvPr id="180" name="Oval 179"/>
            <p:cNvSpPr/>
            <p:nvPr userDrawn="1"/>
          </p:nvSpPr>
          <p:spPr bwMode="gray">
            <a:xfrm>
              <a:off x="1676399" y="895350"/>
              <a:ext cx="304800" cy="304800"/>
            </a:xfrm>
            <a:prstGeom prst="ellipse">
              <a:avLst/>
            </a:prstGeom>
            <a:solidFill>
              <a:schemeClr val="tx2">
                <a:lumMod val="85000"/>
                <a:lumOff val="15000"/>
              </a:schemeClr>
            </a:solidFill>
            <a:ln w="19050">
              <a:noFill/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 smtClean="0">
                <a:solidFill>
                  <a:srgbClr val="5F5F5F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" name="Freeform 11"/>
            <p:cNvSpPr>
              <a:spLocks/>
            </p:cNvSpPr>
            <p:nvPr userDrawn="1"/>
          </p:nvSpPr>
          <p:spPr bwMode="gray">
            <a:xfrm>
              <a:off x="1726683" y="928563"/>
              <a:ext cx="204233" cy="233408"/>
            </a:xfrm>
            <a:custGeom>
              <a:avLst/>
              <a:gdLst>
                <a:gd name="T0" fmla="*/ 325 w 618"/>
                <a:gd name="T1" fmla="*/ 683 h 706"/>
                <a:gd name="T2" fmla="*/ 423 w 618"/>
                <a:gd name="T3" fmla="*/ 695 h 706"/>
                <a:gd name="T4" fmla="*/ 341 w 618"/>
                <a:gd name="T5" fmla="*/ 606 h 706"/>
                <a:gd name="T6" fmla="*/ 340 w 618"/>
                <a:gd name="T7" fmla="*/ 494 h 706"/>
                <a:gd name="T8" fmla="*/ 348 w 618"/>
                <a:gd name="T9" fmla="*/ 360 h 706"/>
                <a:gd name="T10" fmla="*/ 427 w 618"/>
                <a:gd name="T11" fmla="*/ 384 h 706"/>
                <a:gd name="T12" fmla="*/ 617 w 618"/>
                <a:gd name="T13" fmla="*/ 484 h 706"/>
                <a:gd name="T14" fmla="*/ 611 w 618"/>
                <a:gd name="T15" fmla="*/ 438 h 706"/>
                <a:gd name="T16" fmla="*/ 538 w 618"/>
                <a:gd name="T17" fmla="*/ 359 h 706"/>
                <a:gd name="T18" fmla="*/ 524 w 618"/>
                <a:gd name="T19" fmla="*/ 322 h 706"/>
                <a:gd name="T20" fmla="*/ 513 w 618"/>
                <a:gd name="T21" fmla="*/ 338 h 706"/>
                <a:gd name="T22" fmla="*/ 496 w 618"/>
                <a:gd name="T23" fmla="*/ 340 h 706"/>
                <a:gd name="T24" fmla="*/ 443 w 618"/>
                <a:gd name="T25" fmla="*/ 290 h 706"/>
                <a:gd name="T26" fmla="*/ 430 w 618"/>
                <a:gd name="T27" fmla="*/ 238 h 706"/>
                <a:gd name="T28" fmla="*/ 418 w 618"/>
                <a:gd name="T29" fmla="*/ 256 h 706"/>
                <a:gd name="T30" fmla="*/ 398 w 618"/>
                <a:gd name="T31" fmla="*/ 254 h 706"/>
                <a:gd name="T32" fmla="*/ 337 w 618"/>
                <a:gd name="T33" fmla="*/ 185 h 706"/>
                <a:gd name="T34" fmla="*/ 305 w 618"/>
                <a:gd name="T35" fmla="*/ 0 h 706"/>
                <a:gd name="T36" fmla="*/ 274 w 618"/>
                <a:gd name="T37" fmla="*/ 185 h 706"/>
                <a:gd name="T38" fmla="*/ 218 w 618"/>
                <a:gd name="T39" fmla="*/ 253 h 706"/>
                <a:gd name="T40" fmla="*/ 196 w 618"/>
                <a:gd name="T41" fmla="*/ 258 h 706"/>
                <a:gd name="T42" fmla="*/ 183 w 618"/>
                <a:gd name="T43" fmla="*/ 240 h 706"/>
                <a:gd name="T44" fmla="*/ 170 w 618"/>
                <a:gd name="T45" fmla="*/ 283 h 706"/>
                <a:gd name="T46" fmla="*/ 117 w 618"/>
                <a:gd name="T47" fmla="*/ 344 h 706"/>
                <a:gd name="T48" fmla="*/ 99 w 618"/>
                <a:gd name="T49" fmla="*/ 344 h 706"/>
                <a:gd name="T50" fmla="*/ 86 w 618"/>
                <a:gd name="T51" fmla="*/ 322 h 706"/>
                <a:gd name="T52" fmla="*/ 73 w 618"/>
                <a:gd name="T53" fmla="*/ 369 h 706"/>
                <a:gd name="T54" fmla="*/ 8 w 618"/>
                <a:gd name="T55" fmla="*/ 441 h 706"/>
                <a:gd name="T56" fmla="*/ 3 w 618"/>
                <a:gd name="T57" fmla="*/ 485 h 706"/>
                <a:gd name="T58" fmla="*/ 181 w 618"/>
                <a:gd name="T59" fmla="*/ 387 h 706"/>
                <a:gd name="T60" fmla="*/ 267 w 618"/>
                <a:gd name="T61" fmla="*/ 361 h 706"/>
                <a:gd name="T62" fmla="*/ 275 w 618"/>
                <a:gd name="T63" fmla="*/ 494 h 706"/>
                <a:gd name="T64" fmla="*/ 272 w 618"/>
                <a:gd name="T65" fmla="*/ 612 h 706"/>
                <a:gd name="T66" fmla="*/ 193 w 618"/>
                <a:gd name="T67" fmla="*/ 693 h 706"/>
                <a:gd name="T68" fmla="*/ 293 w 618"/>
                <a:gd name="T69" fmla="*/ 684 h 706"/>
                <a:gd name="T70" fmla="*/ 308 w 618"/>
                <a:gd name="T71" fmla="*/ 70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8" h="706">
                  <a:moveTo>
                    <a:pt x="317" y="690"/>
                  </a:moveTo>
                  <a:cubicBezTo>
                    <a:pt x="319" y="684"/>
                    <a:pt x="323" y="683"/>
                    <a:pt x="325" y="683"/>
                  </a:cubicBezTo>
                  <a:cubicBezTo>
                    <a:pt x="417" y="704"/>
                    <a:pt x="417" y="704"/>
                    <a:pt x="417" y="704"/>
                  </a:cubicBezTo>
                  <a:cubicBezTo>
                    <a:pt x="421" y="704"/>
                    <a:pt x="423" y="700"/>
                    <a:pt x="423" y="695"/>
                  </a:cubicBezTo>
                  <a:cubicBezTo>
                    <a:pt x="423" y="687"/>
                    <a:pt x="419" y="679"/>
                    <a:pt x="413" y="673"/>
                  </a:cubicBezTo>
                  <a:cubicBezTo>
                    <a:pt x="341" y="606"/>
                    <a:pt x="341" y="606"/>
                    <a:pt x="341" y="606"/>
                  </a:cubicBezTo>
                  <a:cubicBezTo>
                    <a:pt x="335" y="601"/>
                    <a:pt x="334" y="597"/>
                    <a:pt x="334" y="592"/>
                  </a:cubicBezTo>
                  <a:cubicBezTo>
                    <a:pt x="334" y="581"/>
                    <a:pt x="340" y="569"/>
                    <a:pt x="340" y="494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40" y="366"/>
                    <a:pt x="340" y="360"/>
                    <a:pt x="348" y="360"/>
                  </a:cubicBezTo>
                  <a:cubicBezTo>
                    <a:pt x="349" y="360"/>
                    <a:pt x="353" y="362"/>
                    <a:pt x="361" y="364"/>
                  </a:cubicBezTo>
                  <a:cubicBezTo>
                    <a:pt x="427" y="384"/>
                    <a:pt x="427" y="384"/>
                    <a:pt x="427" y="384"/>
                  </a:cubicBezTo>
                  <a:cubicBezTo>
                    <a:pt x="438" y="387"/>
                    <a:pt x="448" y="391"/>
                    <a:pt x="463" y="399"/>
                  </a:cubicBezTo>
                  <a:cubicBezTo>
                    <a:pt x="617" y="484"/>
                    <a:pt x="617" y="484"/>
                    <a:pt x="617" y="484"/>
                  </a:cubicBezTo>
                  <a:cubicBezTo>
                    <a:pt x="618" y="458"/>
                    <a:pt x="618" y="458"/>
                    <a:pt x="618" y="458"/>
                  </a:cubicBezTo>
                  <a:cubicBezTo>
                    <a:pt x="618" y="447"/>
                    <a:pt x="618" y="444"/>
                    <a:pt x="611" y="438"/>
                  </a:cubicBezTo>
                  <a:cubicBezTo>
                    <a:pt x="545" y="381"/>
                    <a:pt x="545" y="381"/>
                    <a:pt x="545" y="381"/>
                  </a:cubicBezTo>
                  <a:cubicBezTo>
                    <a:pt x="538" y="375"/>
                    <a:pt x="538" y="374"/>
                    <a:pt x="538" y="359"/>
                  </a:cubicBezTo>
                  <a:cubicBezTo>
                    <a:pt x="538" y="337"/>
                    <a:pt x="538" y="337"/>
                    <a:pt x="538" y="337"/>
                  </a:cubicBezTo>
                  <a:cubicBezTo>
                    <a:pt x="538" y="326"/>
                    <a:pt x="537" y="322"/>
                    <a:pt x="524" y="322"/>
                  </a:cubicBezTo>
                  <a:cubicBezTo>
                    <a:pt x="516" y="322"/>
                    <a:pt x="513" y="324"/>
                    <a:pt x="513" y="331"/>
                  </a:cubicBezTo>
                  <a:cubicBezTo>
                    <a:pt x="513" y="338"/>
                    <a:pt x="513" y="338"/>
                    <a:pt x="513" y="338"/>
                  </a:cubicBezTo>
                  <a:cubicBezTo>
                    <a:pt x="513" y="342"/>
                    <a:pt x="509" y="345"/>
                    <a:pt x="506" y="345"/>
                  </a:cubicBezTo>
                  <a:cubicBezTo>
                    <a:pt x="505" y="345"/>
                    <a:pt x="502" y="345"/>
                    <a:pt x="496" y="340"/>
                  </a:cubicBezTo>
                  <a:cubicBezTo>
                    <a:pt x="449" y="299"/>
                    <a:pt x="449" y="299"/>
                    <a:pt x="449" y="299"/>
                  </a:cubicBezTo>
                  <a:cubicBezTo>
                    <a:pt x="444" y="295"/>
                    <a:pt x="443" y="292"/>
                    <a:pt x="443" y="290"/>
                  </a:cubicBezTo>
                  <a:cubicBezTo>
                    <a:pt x="445" y="251"/>
                    <a:pt x="445" y="251"/>
                    <a:pt x="445" y="251"/>
                  </a:cubicBezTo>
                  <a:cubicBezTo>
                    <a:pt x="445" y="241"/>
                    <a:pt x="442" y="238"/>
                    <a:pt x="430" y="238"/>
                  </a:cubicBezTo>
                  <a:cubicBezTo>
                    <a:pt x="421" y="238"/>
                    <a:pt x="418" y="241"/>
                    <a:pt x="418" y="250"/>
                  </a:cubicBezTo>
                  <a:cubicBezTo>
                    <a:pt x="418" y="256"/>
                    <a:pt x="418" y="256"/>
                    <a:pt x="418" y="256"/>
                  </a:cubicBezTo>
                  <a:cubicBezTo>
                    <a:pt x="418" y="260"/>
                    <a:pt x="415" y="263"/>
                    <a:pt x="411" y="263"/>
                  </a:cubicBezTo>
                  <a:cubicBezTo>
                    <a:pt x="407" y="263"/>
                    <a:pt x="404" y="260"/>
                    <a:pt x="398" y="254"/>
                  </a:cubicBezTo>
                  <a:cubicBezTo>
                    <a:pt x="348" y="211"/>
                    <a:pt x="348" y="211"/>
                    <a:pt x="348" y="211"/>
                  </a:cubicBezTo>
                  <a:cubicBezTo>
                    <a:pt x="338" y="202"/>
                    <a:pt x="338" y="202"/>
                    <a:pt x="337" y="185"/>
                  </a:cubicBezTo>
                  <a:cubicBezTo>
                    <a:pt x="336" y="144"/>
                    <a:pt x="336" y="144"/>
                    <a:pt x="336" y="144"/>
                  </a:cubicBezTo>
                  <a:cubicBezTo>
                    <a:pt x="334" y="73"/>
                    <a:pt x="324" y="0"/>
                    <a:pt x="305" y="0"/>
                  </a:cubicBezTo>
                  <a:cubicBezTo>
                    <a:pt x="285" y="0"/>
                    <a:pt x="275" y="87"/>
                    <a:pt x="274" y="144"/>
                  </a:cubicBezTo>
                  <a:cubicBezTo>
                    <a:pt x="274" y="185"/>
                    <a:pt x="274" y="185"/>
                    <a:pt x="274" y="185"/>
                  </a:cubicBezTo>
                  <a:cubicBezTo>
                    <a:pt x="274" y="202"/>
                    <a:pt x="274" y="203"/>
                    <a:pt x="264" y="212"/>
                  </a:cubicBezTo>
                  <a:cubicBezTo>
                    <a:pt x="218" y="253"/>
                    <a:pt x="218" y="253"/>
                    <a:pt x="218" y="253"/>
                  </a:cubicBezTo>
                  <a:cubicBezTo>
                    <a:pt x="209" y="262"/>
                    <a:pt x="204" y="263"/>
                    <a:pt x="201" y="263"/>
                  </a:cubicBezTo>
                  <a:cubicBezTo>
                    <a:pt x="198" y="263"/>
                    <a:pt x="196" y="261"/>
                    <a:pt x="196" y="258"/>
                  </a:cubicBezTo>
                  <a:cubicBezTo>
                    <a:pt x="196" y="252"/>
                    <a:pt x="196" y="252"/>
                    <a:pt x="196" y="252"/>
                  </a:cubicBezTo>
                  <a:cubicBezTo>
                    <a:pt x="196" y="244"/>
                    <a:pt x="195" y="240"/>
                    <a:pt x="183" y="240"/>
                  </a:cubicBezTo>
                  <a:cubicBezTo>
                    <a:pt x="170" y="240"/>
                    <a:pt x="170" y="245"/>
                    <a:pt x="170" y="258"/>
                  </a:cubicBezTo>
                  <a:cubicBezTo>
                    <a:pt x="170" y="283"/>
                    <a:pt x="170" y="283"/>
                    <a:pt x="170" y="283"/>
                  </a:cubicBezTo>
                  <a:cubicBezTo>
                    <a:pt x="170" y="294"/>
                    <a:pt x="169" y="298"/>
                    <a:pt x="161" y="304"/>
                  </a:cubicBezTo>
                  <a:cubicBezTo>
                    <a:pt x="117" y="344"/>
                    <a:pt x="117" y="344"/>
                    <a:pt x="117" y="344"/>
                  </a:cubicBezTo>
                  <a:cubicBezTo>
                    <a:pt x="110" y="349"/>
                    <a:pt x="106" y="351"/>
                    <a:pt x="104" y="351"/>
                  </a:cubicBezTo>
                  <a:cubicBezTo>
                    <a:pt x="102" y="351"/>
                    <a:pt x="99" y="348"/>
                    <a:pt x="99" y="344"/>
                  </a:cubicBezTo>
                  <a:cubicBezTo>
                    <a:pt x="99" y="334"/>
                    <a:pt x="99" y="334"/>
                    <a:pt x="99" y="334"/>
                  </a:cubicBezTo>
                  <a:cubicBezTo>
                    <a:pt x="99" y="324"/>
                    <a:pt x="96" y="322"/>
                    <a:pt x="86" y="322"/>
                  </a:cubicBezTo>
                  <a:cubicBezTo>
                    <a:pt x="75" y="322"/>
                    <a:pt x="73" y="327"/>
                    <a:pt x="73" y="340"/>
                  </a:cubicBezTo>
                  <a:cubicBezTo>
                    <a:pt x="73" y="369"/>
                    <a:pt x="73" y="369"/>
                    <a:pt x="73" y="369"/>
                  </a:cubicBezTo>
                  <a:cubicBezTo>
                    <a:pt x="73" y="382"/>
                    <a:pt x="72" y="384"/>
                    <a:pt x="63" y="392"/>
                  </a:cubicBezTo>
                  <a:cubicBezTo>
                    <a:pt x="8" y="441"/>
                    <a:pt x="8" y="441"/>
                    <a:pt x="8" y="441"/>
                  </a:cubicBezTo>
                  <a:cubicBezTo>
                    <a:pt x="0" y="448"/>
                    <a:pt x="0" y="449"/>
                    <a:pt x="0" y="457"/>
                  </a:cubicBezTo>
                  <a:cubicBezTo>
                    <a:pt x="3" y="485"/>
                    <a:pt x="3" y="485"/>
                    <a:pt x="3" y="485"/>
                  </a:cubicBezTo>
                  <a:cubicBezTo>
                    <a:pt x="147" y="401"/>
                    <a:pt x="147" y="401"/>
                    <a:pt x="147" y="401"/>
                  </a:cubicBezTo>
                  <a:cubicBezTo>
                    <a:pt x="162" y="392"/>
                    <a:pt x="163" y="392"/>
                    <a:pt x="181" y="387"/>
                  </a:cubicBezTo>
                  <a:cubicBezTo>
                    <a:pt x="248" y="366"/>
                    <a:pt x="248" y="366"/>
                    <a:pt x="248" y="366"/>
                  </a:cubicBezTo>
                  <a:cubicBezTo>
                    <a:pt x="259" y="362"/>
                    <a:pt x="265" y="361"/>
                    <a:pt x="267" y="361"/>
                  </a:cubicBezTo>
                  <a:cubicBezTo>
                    <a:pt x="275" y="361"/>
                    <a:pt x="275" y="367"/>
                    <a:pt x="275" y="387"/>
                  </a:cubicBezTo>
                  <a:cubicBezTo>
                    <a:pt x="275" y="494"/>
                    <a:pt x="275" y="494"/>
                    <a:pt x="275" y="494"/>
                  </a:cubicBezTo>
                  <a:cubicBezTo>
                    <a:pt x="275" y="587"/>
                    <a:pt x="281" y="574"/>
                    <a:pt x="281" y="593"/>
                  </a:cubicBezTo>
                  <a:cubicBezTo>
                    <a:pt x="281" y="599"/>
                    <a:pt x="279" y="605"/>
                    <a:pt x="272" y="612"/>
                  </a:cubicBezTo>
                  <a:cubicBezTo>
                    <a:pt x="202" y="677"/>
                    <a:pt x="202" y="677"/>
                    <a:pt x="202" y="677"/>
                  </a:cubicBezTo>
                  <a:cubicBezTo>
                    <a:pt x="195" y="683"/>
                    <a:pt x="193" y="686"/>
                    <a:pt x="193" y="693"/>
                  </a:cubicBezTo>
                  <a:cubicBezTo>
                    <a:pt x="193" y="705"/>
                    <a:pt x="195" y="706"/>
                    <a:pt x="199" y="706"/>
                  </a:cubicBezTo>
                  <a:cubicBezTo>
                    <a:pt x="293" y="684"/>
                    <a:pt x="293" y="684"/>
                    <a:pt x="293" y="684"/>
                  </a:cubicBezTo>
                  <a:cubicBezTo>
                    <a:pt x="296" y="684"/>
                    <a:pt x="299" y="686"/>
                    <a:pt x="300" y="688"/>
                  </a:cubicBezTo>
                  <a:cubicBezTo>
                    <a:pt x="308" y="706"/>
                    <a:pt x="308" y="706"/>
                    <a:pt x="308" y="706"/>
                  </a:cubicBezTo>
                  <a:lnTo>
                    <a:pt x="317" y="69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82" name="Group 181"/>
          <p:cNvGrpSpPr/>
          <p:nvPr userDrawn="1"/>
        </p:nvGrpSpPr>
        <p:grpSpPr bwMode="gray">
          <a:xfrm>
            <a:off x="5731062" y="1952625"/>
            <a:ext cx="371475" cy="371475"/>
            <a:chOff x="2635865" y="895350"/>
            <a:chExt cx="304800" cy="304800"/>
          </a:xfrm>
        </p:grpSpPr>
        <p:sp>
          <p:nvSpPr>
            <p:cNvPr id="183" name="Oval 182"/>
            <p:cNvSpPr/>
            <p:nvPr userDrawn="1"/>
          </p:nvSpPr>
          <p:spPr bwMode="gray">
            <a:xfrm>
              <a:off x="2635865" y="895350"/>
              <a:ext cx="304800" cy="304800"/>
            </a:xfrm>
            <a:prstGeom prst="ellipse">
              <a:avLst/>
            </a:prstGeom>
            <a:solidFill>
              <a:schemeClr val="tx2">
                <a:lumMod val="85000"/>
                <a:lumOff val="15000"/>
              </a:schemeClr>
            </a:solidFill>
            <a:ln w="19050">
              <a:noFill/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 smtClean="0">
                <a:solidFill>
                  <a:srgbClr val="5F5F5F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4" name="Freeform 21"/>
            <p:cNvSpPr>
              <a:spLocks noEditPoints="1"/>
            </p:cNvSpPr>
            <p:nvPr userDrawn="1"/>
          </p:nvSpPr>
          <p:spPr bwMode="gray">
            <a:xfrm>
              <a:off x="2673930" y="966665"/>
              <a:ext cx="241574" cy="148402"/>
            </a:xfrm>
            <a:custGeom>
              <a:avLst/>
              <a:gdLst>
                <a:gd name="T0" fmla="*/ 6 w 277"/>
                <a:gd name="T1" fmla="*/ 144 h 169"/>
                <a:gd name="T2" fmla="*/ 0 w 277"/>
                <a:gd name="T3" fmla="*/ 136 h 169"/>
                <a:gd name="T4" fmla="*/ 8 w 277"/>
                <a:gd name="T5" fmla="*/ 101 h 169"/>
                <a:gd name="T6" fmla="*/ 51 w 277"/>
                <a:gd name="T7" fmla="*/ 106 h 169"/>
                <a:gd name="T8" fmla="*/ 4 w 277"/>
                <a:gd name="T9" fmla="*/ 78 h 169"/>
                <a:gd name="T10" fmla="*/ 6 w 277"/>
                <a:gd name="T11" fmla="*/ 58 h 169"/>
                <a:gd name="T12" fmla="*/ 15 w 277"/>
                <a:gd name="T13" fmla="*/ 40 h 169"/>
                <a:gd name="T14" fmla="*/ 64 w 277"/>
                <a:gd name="T15" fmla="*/ 7 h 169"/>
                <a:gd name="T16" fmla="*/ 206 w 277"/>
                <a:gd name="T17" fmla="*/ 4 h 169"/>
                <a:gd name="T18" fmla="*/ 240 w 277"/>
                <a:gd name="T19" fmla="*/ 39 h 169"/>
                <a:gd name="T20" fmla="*/ 270 w 277"/>
                <a:gd name="T21" fmla="*/ 43 h 169"/>
                <a:gd name="T22" fmla="*/ 257 w 277"/>
                <a:gd name="T23" fmla="*/ 60 h 169"/>
                <a:gd name="T24" fmla="*/ 235 w 277"/>
                <a:gd name="T25" fmla="*/ 89 h 169"/>
                <a:gd name="T26" fmla="*/ 226 w 277"/>
                <a:gd name="T27" fmla="*/ 107 h 169"/>
                <a:gd name="T28" fmla="*/ 277 w 277"/>
                <a:gd name="T29" fmla="*/ 95 h 169"/>
                <a:gd name="T30" fmla="*/ 276 w 277"/>
                <a:gd name="T31" fmla="*/ 140 h 169"/>
                <a:gd name="T32" fmla="*/ 203 w 277"/>
                <a:gd name="T33" fmla="*/ 149 h 169"/>
                <a:gd name="T34" fmla="*/ 73 w 277"/>
                <a:gd name="T35" fmla="*/ 149 h 169"/>
                <a:gd name="T36" fmla="*/ 68 w 277"/>
                <a:gd name="T37" fmla="*/ 17 h 169"/>
                <a:gd name="T38" fmla="*/ 46 w 277"/>
                <a:gd name="T39" fmla="*/ 52 h 169"/>
                <a:gd name="T40" fmla="*/ 232 w 277"/>
                <a:gd name="T41" fmla="*/ 48 h 169"/>
                <a:gd name="T42" fmla="*/ 200 w 277"/>
                <a:gd name="T43" fmla="*/ 14 h 169"/>
                <a:gd name="T44" fmla="*/ 95 w 277"/>
                <a:gd name="T45" fmla="*/ 77 h 169"/>
                <a:gd name="T46" fmla="*/ 88 w 277"/>
                <a:gd name="T47" fmla="*/ 132 h 169"/>
                <a:gd name="T48" fmla="*/ 180 w 277"/>
                <a:gd name="T49" fmla="*/ 140 h 169"/>
                <a:gd name="T50" fmla="*/ 190 w 277"/>
                <a:gd name="T51" fmla="*/ 86 h 169"/>
                <a:gd name="T52" fmla="*/ 95 w 277"/>
                <a:gd name="T53" fmla="*/ 77 h 169"/>
                <a:gd name="T54" fmla="*/ 225 w 277"/>
                <a:gd name="T55" fmla="*/ 164 h 169"/>
                <a:gd name="T56" fmla="*/ 272 w 277"/>
                <a:gd name="T57" fmla="*/ 169 h 169"/>
                <a:gd name="T58" fmla="*/ 277 w 277"/>
                <a:gd name="T59" fmla="*/ 149 h 169"/>
                <a:gd name="T60" fmla="*/ 271 w 277"/>
                <a:gd name="T61" fmla="*/ 150 h 169"/>
                <a:gd name="T62" fmla="*/ 218 w 277"/>
                <a:gd name="T63" fmla="*/ 117 h 169"/>
                <a:gd name="T64" fmla="*/ 218 w 277"/>
                <a:gd name="T65" fmla="*/ 136 h 169"/>
                <a:gd name="T66" fmla="*/ 218 w 277"/>
                <a:gd name="T67" fmla="*/ 117 h 169"/>
                <a:gd name="T68" fmla="*/ 51 w 277"/>
                <a:gd name="T69" fmla="*/ 164 h 169"/>
                <a:gd name="T70" fmla="*/ 5 w 277"/>
                <a:gd name="T71" fmla="*/ 169 h 169"/>
                <a:gd name="T72" fmla="*/ 0 w 277"/>
                <a:gd name="T73" fmla="*/ 149 h 169"/>
                <a:gd name="T74" fmla="*/ 6 w 277"/>
                <a:gd name="T75" fmla="*/ 150 h 169"/>
                <a:gd name="T76" fmla="*/ 58 w 277"/>
                <a:gd name="T77" fmla="*/ 117 h 169"/>
                <a:gd name="T78" fmla="*/ 58 w 277"/>
                <a:gd name="T79" fmla="*/ 136 h 169"/>
                <a:gd name="T80" fmla="*/ 58 w 277"/>
                <a:gd name="T81" fmla="*/ 11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7" h="169">
                  <a:moveTo>
                    <a:pt x="73" y="149"/>
                  </a:moveTo>
                  <a:cubicBezTo>
                    <a:pt x="51" y="148"/>
                    <a:pt x="29" y="146"/>
                    <a:pt x="6" y="144"/>
                  </a:cubicBezTo>
                  <a:cubicBezTo>
                    <a:pt x="4" y="143"/>
                    <a:pt x="2" y="143"/>
                    <a:pt x="1" y="140"/>
                  </a:cubicBezTo>
                  <a:cubicBezTo>
                    <a:pt x="0" y="139"/>
                    <a:pt x="0" y="138"/>
                    <a:pt x="0" y="136"/>
                  </a:cubicBezTo>
                  <a:cubicBezTo>
                    <a:pt x="0" y="123"/>
                    <a:pt x="0" y="109"/>
                    <a:pt x="0" y="95"/>
                  </a:cubicBezTo>
                  <a:cubicBezTo>
                    <a:pt x="1" y="98"/>
                    <a:pt x="4" y="101"/>
                    <a:pt x="8" y="101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1" y="107"/>
                    <a:pt x="51" y="107"/>
                    <a:pt x="51" y="106"/>
                  </a:cubicBezTo>
                  <a:cubicBezTo>
                    <a:pt x="51" y="98"/>
                    <a:pt x="51" y="91"/>
                    <a:pt x="41" y="89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2" y="57"/>
                    <a:pt x="1" y="49"/>
                    <a:pt x="6" y="43"/>
                  </a:cubicBezTo>
                  <a:cubicBezTo>
                    <a:pt x="9" y="40"/>
                    <a:pt x="12" y="40"/>
                    <a:pt x="1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6" y="5"/>
                    <a:pt x="68" y="4"/>
                    <a:pt x="70" y="4"/>
                  </a:cubicBezTo>
                  <a:cubicBezTo>
                    <a:pt x="116" y="0"/>
                    <a:pt x="161" y="0"/>
                    <a:pt x="206" y="4"/>
                  </a:cubicBezTo>
                  <a:cubicBezTo>
                    <a:pt x="209" y="4"/>
                    <a:pt x="211" y="5"/>
                    <a:pt x="212" y="7"/>
                  </a:cubicBezTo>
                  <a:cubicBezTo>
                    <a:pt x="240" y="39"/>
                    <a:pt x="240" y="39"/>
                    <a:pt x="240" y="39"/>
                  </a:cubicBezTo>
                  <a:cubicBezTo>
                    <a:pt x="261" y="40"/>
                    <a:pt x="261" y="40"/>
                    <a:pt x="261" y="40"/>
                  </a:cubicBezTo>
                  <a:cubicBezTo>
                    <a:pt x="264" y="40"/>
                    <a:pt x="268" y="40"/>
                    <a:pt x="270" y="43"/>
                  </a:cubicBezTo>
                  <a:cubicBezTo>
                    <a:pt x="276" y="49"/>
                    <a:pt x="275" y="57"/>
                    <a:pt x="270" y="58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72" y="78"/>
                    <a:pt x="272" y="78"/>
                    <a:pt x="272" y="78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5" y="91"/>
                    <a:pt x="225" y="98"/>
                    <a:pt x="225" y="106"/>
                  </a:cubicBezTo>
                  <a:cubicBezTo>
                    <a:pt x="225" y="107"/>
                    <a:pt x="226" y="107"/>
                    <a:pt x="226" y="107"/>
                  </a:cubicBezTo>
                  <a:cubicBezTo>
                    <a:pt x="268" y="101"/>
                    <a:pt x="268" y="101"/>
                    <a:pt x="268" y="101"/>
                  </a:cubicBezTo>
                  <a:cubicBezTo>
                    <a:pt x="272" y="101"/>
                    <a:pt x="275" y="98"/>
                    <a:pt x="277" y="95"/>
                  </a:cubicBezTo>
                  <a:cubicBezTo>
                    <a:pt x="277" y="109"/>
                    <a:pt x="277" y="123"/>
                    <a:pt x="277" y="136"/>
                  </a:cubicBezTo>
                  <a:cubicBezTo>
                    <a:pt x="277" y="138"/>
                    <a:pt x="276" y="139"/>
                    <a:pt x="276" y="140"/>
                  </a:cubicBezTo>
                  <a:cubicBezTo>
                    <a:pt x="274" y="143"/>
                    <a:pt x="272" y="143"/>
                    <a:pt x="270" y="144"/>
                  </a:cubicBezTo>
                  <a:cubicBezTo>
                    <a:pt x="248" y="146"/>
                    <a:pt x="225" y="148"/>
                    <a:pt x="203" y="149"/>
                  </a:cubicBezTo>
                  <a:cubicBezTo>
                    <a:pt x="181" y="151"/>
                    <a:pt x="160" y="151"/>
                    <a:pt x="138" y="151"/>
                  </a:cubicBezTo>
                  <a:cubicBezTo>
                    <a:pt x="116" y="151"/>
                    <a:pt x="95" y="151"/>
                    <a:pt x="73" y="149"/>
                  </a:cubicBezTo>
                  <a:close/>
                  <a:moveTo>
                    <a:pt x="76" y="14"/>
                  </a:moveTo>
                  <a:cubicBezTo>
                    <a:pt x="73" y="14"/>
                    <a:pt x="70" y="14"/>
                    <a:pt x="68" y="17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3" y="52"/>
                    <a:pt x="46" y="52"/>
                  </a:cubicBezTo>
                  <a:cubicBezTo>
                    <a:pt x="107" y="58"/>
                    <a:pt x="169" y="58"/>
                    <a:pt x="230" y="52"/>
                  </a:cubicBezTo>
                  <a:cubicBezTo>
                    <a:pt x="233" y="52"/>
                    <a:pt x="234" y="50"/>
                    <a:pt x="232" y="48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6" y="14"/>
                    <a:pt x="203" y="14"/>
                    <a:pt x="200" y="14"/>
                  </a:cubicBezTo>
                  <a:cubicBezTo>
                    <a:pt x="159" y="10"/>
                    <a:pt x="117" y="10"/>
                    <a:pt x="76" y="14"/>
                  </a:cubicBezTo>
                  <a:close/>
                  <a:moveTo>
                    <a:pt x="95" y="77"/>
                  </a:moveTo>
                  <a:cubicBezTo>
                    <a:pt x="90" y="77"/>
                    <a:pt x="86" y="81"/>
                    <a:pt x="86" y="86"/>
                  </a:cubicBezTo>
                  <a:cubicBezTo>
                    <a:pt x="88" y="132"/>
                    <a:pt x="88" y="132"/>
                    <a:pt x="88" y="132"/>
                  </a:cubicBezTo>
                  <a:cubicBezTo>
                    <a:pt x="88" y="136"/>
                    <a:pt x="92" y="139"/>
                    <a:pt x="96" y="140"/>
                  </a:cubicBezTo>
                  <a:cubicBezTo>
                    <a:pt x="124" y="142"/>
                    <a:pt x="152" y="142"/>
                    <a:pt x="180" y="140"/>
                  </a:cubicBezTo>
                  <a:cubicBezTo>
                    <a:pt x="184" y="139"/>
                    <a:pt x="188" y="136"/>
                    <a:pt x="188" y="132"/>
                  </a:cubicBezTo>
                  <a:cubicBezTo>
                    <a:pt x="190" y="86"/>
                    <a:pt x="190" y="86"/>
                    <a:pt x="190" y="86"/>
                  </a:cubicBezTo>
                  <a:cubicBezTo>
                    <a:pt x="190" y="81"/>
                    <a:pt x="186" y="77"/>
                    <a:pt x="181" y="77"/>
                  </a:cubicBezTo>
                  <a:cubicBezTo>
                    <a:pt x="95" y="77"/>
                    <a:pt x="95" y="77"/>
                    <a:pt x="95" y="77"/>
                  </a:cubicBezTo>
                  <a:close/>
                  <a:moveTo>
                    <a:pt x="225" y="154"/>
                  </a:moveTo>
                  <a:cubicBezTo>
                    <a:pt x="225" y="164"/>
                    <a:pt x="225" y="164"/>
                    <a:pt x="225" y="164"/>
                  </a:cubicBezTo>
                  <a:cubicBezTo>
                    <a:pt x="225" y="167"/>
                    <a:pt x="227" y="169"/>
                    <a:pt x="230" y="169"/>
                  </a:cubicBezTo>
                  <a:cubicBezTo>
                    <a:pt x="272" y="169"/>
                    <a:pt x="272" y="169"/>
                    <a:pt x="272" y="169"/>
                  </a:cubicBezTo>
                  <a:cubicBezTo>
                    <a:pt x="274" y="169"/>
                    <a:pt x="277" y="167"/>
                    <a:pt x="277" y="164"/>
                  </a:cubicBezTo>
                  <a:cubicBezTo>
                    <a:pt x="277" y="149"/>
                    <a:pt x="277" y="149"/>
                    <a:pt x="277" y="149"/>
                  </a:cubicBezTo>
                  <a:cubicBezTo>
                    <a:pt x="277" y="148"/>
                    <a:pt x="277" y="148"/>
                    <a:pt x="277" y="148"/>
                  </a:cubicBezTo>
                  <a:cubicBezTo>
                    <a:pt x="275" y="149"/>
                    <a:pt x="273" y="149"/>
                    <a:pt x="271" y="150"/>
                  </a:cubicBezTo>
                  <a:cubicBezTo>
                    <a:pt x="255" y="151"/>
                    <a:pt x="240" y="153"/>
                    <a:pt x="225" y="154"/>
                  </a:cubicBezTo>
                  <a:close/>
                  <a:moveTo>
                    <a:pt x="218" y="117"/>
                  </a:moveTo>
                  <a:cubicBezTo>
                    <a:pt x="213" y="117"/>
                    <a:pt x="209" y="121"/>
                    <a:pt x="209" y="127"/>
                  </a:cubicBezTo>
                  <a:cubicBezTo>
                    <a:pt x="209" y="132"/>
                    <a:pt x="213" y="136"/>
                    <a:pt x="218" y="136"/>
                  </a:cubicBezTo>
                  <a:cubicBezTo>
                    <a:pt x="224" y="136"/>
                    <a:pt x="228" y="132"/>
                    <a:pt x="228" y="127"/>
                  </a:cubicBezTo>
                  <a:cubicBezTo>
                    <a:pt x="228" y="121"/>
                    <a:pt x="224" y="117"/>
                    <a:pt x="218" y="117"/>
                  </a:cubicBezTo>
                  <a:close/>
                  <a:moveTo>
                    <a:pt x="51" y="154"/>
                  </a:moveTo>
                  <a:cubicBezTo>
                    <a:pt x="51" y="164"/>
                    <a:pt x="51" y="164"/>
                    <a:pt x="51" y="164"/>
                  </a:cubicBezTo>
                  <a:cubicBezTo>
                    <a:pt x="51" y="167"/>
                    <a:pt x="49" y="169"/>
                    <a:pt x="46" y="169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2" y="169"/>
                    <a:pt x="0" y="167"/>
                    <a:pt x="0" y="16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" y="149"/>
                    <a:pt x="3" y="149"/>
                    <a:pt x="6" y="150"/>
                  </a:cubicBezTo>
                  <a:cubicBezTo>
                    <a:pt x="21" y="151"/>
                    <a:pt x="36" y="153"/>
                    <a:pt x="51" y="154"/>
                  </a:cubicBezTo>
                  <a:close/>
                  <a:moveTo>
                    <a:pt x="58" y="117"/>
                  </a:moveTo>
                  <a:cubicBezTo>
                    <a:pt x="63" y="117"/>
                    <a:pt x="67" y="121"/>
                    <a:pt x="67" y="127"/>
                  </a:cubicBezTo>
                  <a:cubicBezTo>
                    <a:pt x="67" y="132"/>
                    <a:pt x="63" y="136"/>
                    <a:pt x="58" y="136"/>
                  </a:cubicBezTo>
                  <a:cubicBezTo>
                    <a:pt x="52" y="136"/>
                    <a:pt x="48" y="132"/>
                    <a:pt x="48" y="127"/>
                  </a:cubicBezTo>
                  <a:cubicBezTo>
                    <a:pt x="48" y="121"/>
                    <a:pt x="52" y="117"/>
                    <a:pt x="58" y="117"/>
                  </a:cubicBez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85" name="Group 184"/>
          <p:cNvGrpSpPr/>
          <p:nvPr userDrawn="1"/>
        </p:nvGrpSpPr>
        <p:grpSpPr>
          <a:xfrm>
            <a:off x="5740587" y="3192124"/>
            <a:ext cx="371475" cy="371475"/>
            <a:chOff x="5733443" y="956553"/>
            <a:chExt cx="371475" cy="371475"/>
          </a:xfrm>
        </p:grpSpPr>
        <p:sp>
          <p:nvSpPr>
            <p:cNvPr id="186" name="Oval 185"/>
            <p:cNvSpPr/>
            <p:nvPr userDrawn="1"/>
          </p:nvSpPr>
          <p:spPr bwMode="gray">
            <a:xfrm>
              <a:off x="5733443" y="956553"/>
              <a:ext cx="371475" cy="371475"/>
            </a:xfrm>
            <a:prstGeom prst="ellipse">
              <a:avLst/>
            </a:prstGeom>
            <a:solidFill>
              <a:schemeClr val="tx2">
                <a:lumMod val="85000"/>
                <a:lumOff val="15000"/>
              </a:schemeClr>
            </a:solidFill>
            <a:ln w="19050">
              <a:noFill/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 smtClean="0">
                <a:solidFill>
                  <a:srgbClr val="5F5F5F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87" name="Group 186"/>
            <p:cNvGrpSpPr/>
            <p:nvPr userDrawn="1"/>
          </p:nvGrpSpPr>
          <p:grpSpPr>
            <a:xfrm>
              <a:off x="5779303" y="1029883"/>
              <a:ext cx="279755" cy="256765"/>
              <a:chOff x="5783088" y="1038848"/>
              <a:chExt cx="279755" cy="256765"/>
            </a:xfrm>
          </p:grpSpPr>
          <p:sp>
            <p:nvSpPr>
              <p:cNvPr id="188" name="Freeform 36"/>
              <p:cNvSpPr>
                <a:spLocks/>
              </p:cNvSpPr>
              <p:nvPr userDrawn="1"/>
            </p:nvSpPr>
            <p:spPr bwMode="gray">
              <a:xfrm flipH="1">
                <a:off x="5885003" y="1111137"/>
                <a:ext cx="76318" cy="184476"/>
              </a:xfrm>
              <a:custGeom>
                <a:avLst/>
                <a:gdLst>
                  <a:gd name="T0" fmla="*/ 264 w 415"/>
                  <a:gd name="T1" fmla="*/ 224 h 1003"/>
                  <a:gd name="T2" fmla="*/ 265 w 415"/>
                  <a:gd name="T3" fmla="*/ 219 h 1003"/>
                  <a:gd name="T4" fmla="*/ 287 w 415"/>
                  <a:gd name="T5" fmla="*/ 202 h 1003"/>
                  <a:gd name="T6" fmla="*/ 287 w 415"/>
                  <a:gd name="T7" fmla="*/ 43 h 1003"/>
                  <a:gd name="T8" fmla="*/ 129 w 415"/>
                  <a:gd name="T9" fmla="*/ 43 h 1003"/>
                  <a:gd name="T10" fmla="*/ 129 w 415"/>
                  <a:gd name="T11" fmla="*/ 202 h 1003"/>
                  <a:gd name="T12" fmla="*/ 151 w 415"/>
                  <a:gd name="T13" fmla="*/ 218 h 1003"/>
                  <a:gd name="T14" fmla="*/ 152 w 415"/>
                  <a:gd name="T15" fmla="*/ 224 h 1003"/>
                  <a:gd name="T16" fmla="*/ 3 w 415"/>
                  <a:gd name="T17" fmla="*/ 976 h 1003"/>
                  <a:gd name="T18" fmla="*/ 26 w 415"/>
                  <a:gd name="T19" fmla="*/ 1003 h 1003"/>
                  <a:gd name="T20" fmla="*/ 82 w 415"/>
                  <a:gd name="T21" fmla="*/ 1003 h 1003"/>
                  <a:gd name="T22" fmla="*/ 115 w 415"/>
                  <a:gd name="T23" fmla="*/ 976 h 1003"/>
                  <a:gd name="T24" fmla="*/ 208 w 415"/>
                  <a:gd name="T25" fmla="*/ 508 h 1003"/>
                  <a:gd name="T26" fmla="*/ 300 w 415"/>
                  <a:gd name="T27" fmla="*/ 976 h 1003"/>
                  <a:gd name="T28" fmla="*/ 334 w 415"/>
                  <a:gd name="T29" fmla="*/ 1003 h 1003"/>
                  <a:gd name="T30" fmla="*/ 390 w 415"/>
                  <a:gd name="T31" fmla="*/ 1003 h 1003"/>
                  <a:gd name="T32" fmla="*/ 412 w 415"/>
                  <a:gd name="T33" fmla="*/ 976 h 1003"/>
                  <a:gd name="T34" fmla="*/ 264 w 415"/>
                  <a:gd name="T35" fmla="*/ 224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5" h="1003">
                    <a:moveTo>
                      <a:pt x="264" y="224"/>
                    </a:moveTo>
                    <a:cubicBezTo>
                      <a:pt x="265" y="219"/>
                      <a:pt x="265" y="219"/>
                      <a:pt x="265" y="219"/>
                    </a:cubicBezTo>
                    <a:cubicBezTo>
                      <a:pt x="273" y="214"/>
                      <a:pt x="280" y="209"/>
                      <a:pt x="287" y="202"/>
                    </a:cubicBezTo>
                    <a:cubicBezTo>
                      <a:pt x="331" y="158"/>
                      <a:pt x="331" y="87"/>
                      <a:pt x="287" y="43"/>
                    </a:cubicBezTo>
                    <a:cubicBezTo>
                      <a:pt x="244" y="0"/>
                      <a:pt x="173" y="0"/>
                      <a:pt x="129" y="43"/>
                    </a:cubicBezTo>
                    <a:cubicBezTo>
                      <a:pt x="85" y="87"/>
                      <a:pt x="85" y="158"/>
                      <a:pt x="129" y="202"/>
                    </a:cubicBezTo>
                    <a:cubicBezTo>
                      <a:pt x="136" y="208"/>
                      <a:pt x="143" y="214"/>
                      <a:pt x="151" y="218"/>
                    </a:cubicBezTo>
                    <a:cubicBezTo>
                      <a:pt x="152" y="224"/>
                      <a:pt x="152" y="224"/>
                      <a:pt x="152" y="224"/>
                    </a:cubicBezTo>
                    <a:cubicBezTo>
                      <a:pt x="3" y="976"/>
                      <a:pt x="3" y="976"/>
                      <a:pt x="3" y="976"/>
                    </a:cubicBezTo>
                    <a:cubicBezTo>
                      <a:pt x="0" y="991"/>
                      <a:pt x="10" y="1003"/>
                      <a:pt x="26" y="1003"/>
                    </a:cubicBezTo>
                    <a:cubicBezTo>
                      <a:pt x="82" y="1003"/>
                      <a:pt x="82" y="1003"/>
                      <a:pt x="82" y="1003"/>
                    </a:cubicBezTo>
                    <a:cubicBezTo>
                      <a:pt x="97" y="1003"/>
                      <a:pt x="112" y="991"/>
                      <a:pt x="115" y="976"/>
                    </a:cubicBezTo>
                    <a:cubicBezTo>
                      <a:pt x="208" y="508"/>
                      <a:pt x="208" y="508"/>
                      <a:pt x="208" y="508"/>
                    </a:cubicBezTo>
                    <a:cubicBezTo>
                      <a:pt x="300" y="976"/>
                      <a:pt x="300" y="976"/>
                      <a:pt x="300" y="976"/>
                    </a:cubicBezTo>
                    <a:cubicBezTo>
                      <a:pt x="303" y="991"/>
                      <a:pt x="318" y="1003"/>
                      <a:pt x="334" y="1003"/>
                    </a:cubicBezTo>
                    <a:cubicBezTo>
                      <a:pt x="390" y="1003"/>
                      <a:pt x="390" y="1003"/>
                      <a:pt x="390" y="1003"/>
                    </a:cubicBezTo>
                    <a:cubicBezTo>
                      <a:pt x="405" y="1003"/>
                      <a:pt x="415" y="991"/>
                      <a:pt x="412" y="976"/>
                    </a:cubicBezTo>
                    <a:lnTo>
                      <a:pt x="264" y="224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9" name="Freeform 37"/>
              <p:cNvSpPr>
                <a:spLocks/>
              </p:cNvSpPr>
              <p:nvPr userDrawn="1"/>
            </p:nvSpPr>
            <p:spPr bwMode="gray">
              <a:xfrm flipH="1">
                <a:off x="5991265" y="1038848"/>
                <a:ext cx="71578" cy="188505"/>
              </a:xfrm>
              <a:custGeom>
                <a:avLst/>
                <a:gdLst>
                  <a:gd name="T0" fmla="*/ 363 w 389"/>
                  <a:gd name="T1" fmla="*/ 118 h 1025"/>
                  <a:gd name="T2" fmla="*/ 363 w 389"/>
                  <a:gd name="T3" fmla="*/ 25 h 1025"/>
                  <a:gd name="T4" fmla="*/ 270 w 389"/>
                  <a:gd name="T5" fmla="*/ 25 h 1025"/>
                  <a:gd name="T6" fmla="*/ 270 w 389"/>
                  <a:gd name="T7" fmla="*/ 1006 h 1025"/>
                  <a:gd name="T8" fmla="*/ 316 w 389"/>
                  <a:gd name="T9" fmla="*/ 1025 h 1025"/>
                  <a:gd name="T10" fmla="*/ 363 w 389"/>
                  <a:gd name="T11" fmla="*/ 1006 h 1025"/>
                  <a:gd name="T12" fmla="*/ 363 w 389"/>
                  <a:gd name="T13" fmla="*/ 913 h 1025"/>
                  <a:gd name="T14" fmla="*/ 363 w 389"/>
                  <a:gd name="T15" fmla="*/ 118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9" h="1025">
                    <a:moveTo>
                      <a:pt x="363" y="118"/>
                    </a:moveTo>
                    <a:cubicBezTo>
                      <a:pt x="389" y="93"/>
                      <a:pt x="389" y="51"/>
                      <a:pt x="363" y="25"/>
                    </a:cubicBezTo>
                    <a:cubicBezTo>
                      <a:pt x="337" y="0"/>
                      <a:pt x="296" y="0"/>
                      <a:pt x="270" y="25"/>
                    </a:cubicBezTo>
                    <a:cubicBezTo>
                      <a:pt x="0" y="296"/>
                      <a:pt x="0" y="735"/>
                      <a:pt x="270" y="1006"/>
                    </a:cubicBezTo>
                    <a:cubicBezTo>
                      <a:pt x="283" y="1019"/>
                      <a:pt x="300" y="1025"/>
                      <a:pt x="316" y="1025"/>
                    </a:cubicBezTo>
                    <a:cubicBezTo>
                      <a:pt x="333" y="1025"/>
                      <a:pt x="350" y="1019"/>
                      <a:pt x="363" y="1006"/>
                    </a:cubicBezTo>
                    <a:cubicBezTo>
                      <a:pt x="389" y="980"/>
                      <a:pt x="389" y="938"/>
                      <a:pt x="363" y="913"/>
                    </a:cubicBezTo>
                    <a:cubicBezTo>
                      <a:pt x="144" y="694"/>
                      <a:pt x="144" y="337"/>
                      <a:pt x="363" y="118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0" name="Freeform 38"/>
              <p:cNvSpPr>
                <a:spLocks/>
              </p:cNvSpPr>
              <p:nvPr userDrawn="1"/>
            </p:nvSpPr>
            <p:spPr bwMode="gray">
              <a:xfrm flipH="1">
                <a:off x="5783088" y="1038848"/>
                <a:ext cx="71578" cy="188505"/>
              </a:xfrm>
              <a:custGeom>
                <a:avLst/>
                <a:gdLst>
                  <a:gd name="T0" fmla="*/ 118 w 389"/>
                  <a:gd name="T1" fmla="*/ 25 h 1025"/>
                  <a:gd name="T2" fmla="*/ 25 w 389"/>
                  <a:gd name="T3" fmla="*/ 25 h 1025"/>
                  <a:gd name="T4" fmla="*/ 25 w 389"/>
                  <a:gd name="T5" fmla="*/ 118 h 1025"/>
                  <a:gd name="T6" fmla="*/ 25 w 389"/>
                  <a:gd name="T7" fmla="*/ 913 h 1025"/>
                  <a:gd name="T8" fmla="*/ 25 w 389"/>
                  <a:gd name="T9" fmla="*/ 1006 h 1025"/>
                  <a:gd name="T10" fmla="*/ 72 w 389"/>
                  <a:gd name="T11" fmla="*/ 1025 h 1025"/>
                  <a:gd name="T12" fmla="*/ 118 w 389"/>
                  <a:gd name="T13" fmla="*/ 1006 h 1025"/>
                  <a:gd name="T14" fmla="*/ 118 w 389"/>
                  <a:gd name="T15" fmla="*/ 25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9" h="1025">
                    <a:moveTo>
                      <a:pt x="118" y="25"/>
                    </a:moveTo>
                    <a:cubicBezTo>
                      <a:pt x="93" y="0"/>
                      <a:pt x="51" y="0"/>
                      <a:pt x="25" y="25"/>
                    </a:cubicBezTo>
                    <a:cubicBezTo>
                      <a:pt x="0" y="51"/>
                      <a:pt x="0" y="93"/>
                      <a:pt x="25" y="118"/>
                    </a:cubicBezTo>
                    <a:cubicBezTo>
                      <a:pt x="244" y="337"/>
                      <a:pt x="244" y="694"/>
                      <a:pt x="25" y="913"/>
                    </a:cubicBezTo>
                    <a:cubicBezTo>
                      <a:pt x="0" y="938"/>
                      <a:pt x="0" y="980"/>
                      <a:pt x="25" y="1006"/>
                    </a:cubicBezTo>
                    <a:cubicBezTo>
                      <a:pt x="38" y="1019"/>
                      <a:pt x="55" y="1025"/>
                      <a:pt x="72" y="1025"/>
                    </a:cubicBezTo>
                    <a:cubicBezTo>
                      <a:pt x="89" y="1025"/>
                      <a:pt x="106" y="1019"/>
                      <a:pt x="118" y="1006"/>
                    </a:cubicBezTo>
                    <a:cubicBezTo>
                      <a:pt x="389" y="735"/>
                      <a:pt x="389" y="296"/>
                      <a:pt x="118" y="25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1" name="Freeform 39"/>
              <p:cNvSpPr>
                <a:spLocks/>
              </p:cNvSpPr>
              <p:nvPr userDrawn="1"/>
            </p:nvSpPr>
            <p:spPr bwMode="gray">
              <a:xfrm flipH="1">
                <a:off x="5952632" y="1077481"/>
                <a:ext cx="50247" cy="111239"/>
              </a:xfrm>
              <a:custGeom>
                <a:avLst/>
                <a:gdLst>
                  <a:gd name="T0" fmla="*/ 247 w 273"/>
                  <a:gd name="T1" fmla="*/ 493 h 605"/>
                  <a:gd name="T2" fmla="*/ 247 w 273"/>
                  <a:gd name="T3" fmla="*/ 118 h 605"/>
                  <a:gd name="T4" fmla="*/ 247 w 273"/>
                  <a:gd name="T5" fmla="*/ 25 h 605"/>
                  <a:gd name="T6" fmla="*/ 154 w 273"/>
                  <a:gd name="T7" fmla="*/ 25 h 605"/>
                  <a:gd name="T8" fmla="*/ 154 w 273"/>
                  <a:gd name="T9" fmla="*/ 586 h 605"/>
                  <a:gd name="T10" fmla="*/ 201 w 273"/>
                  <a:gd name="T11" fmla="*/ 605 h 605"/>
                  <a:gd name="T12" fmla="*/ 247 w 273"/>
                  <a:gd name="T13" fmla="*/ 586 h 605"/>
                  <a:gd name="T14" fmla="*/ 247 w 273"/>
                  <a:gd name="T15" fmla="*/ 493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3" h="605">
                    <a:moveTo>
                      <a:pt x="247" y="493"/>
                    </a:moveTo>
                    <a:cubicBezTo>
                      <a:pt x="144" y="389"/>
                      <a:pt x="144" y="222"/>
                      <a:pt x="247" y="118"/>
                    </a:cubicBezTo>
                    <a:cubicBezTo>
                      <a:pt x="273" y="93"/>
                      <a:pt x="273" y="51"/>
                      <a:pt x="247" y="25"/>
                    </a:cubicBezTo>
                    <a:cubicBezTo>
                      <a:pt x="221" y="0"/>
                      <a:pt x="180" y="0"/>
                      <a:pt x="154" y="25"/>
                    </a:cubicBezTo>
                    <a:cubicBezTo>
                      <a:pt x="0" y="180"/>
                      <a:pt x="0" y="431"/>
                      <a:pt x="154" y="586"/>
                    </a:cubicBezTo>
                    <a:cubicBezTo>
                      <a:pt x="167" y="598"/>
                      <a:pt x="184" y="605"/>
                      <a:pt x="201" y="605"/>
                    </a:cubicBezTo>
                    <a:cubicBezTo>
                      <a:pt x="217" y="605"/>
                      <a:pt x="234" y="598"/>
                      <a:pt x="247" y="586"/>
                    </a:cubicBezTo>
                    <a:cubicBezTo>
                      <a:pt x="273" y="560"/>
                      <a:pt x="273" y="518"/>
                      <a:pt x="247" y="493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2" name="Freeform 40"/>
              <p:cNvSpPr>
                <a:spLocks/>
              </p:cNvSpPr>
              <p:nvPr userDrawn="1"/>
            </p:nvSpPr>
            <p:spPr bwMode="gray">
              <a:xfrm flipH="1">
                <a:off x="5850242" y="1077481"/>
                <a:ext cx="43057" cy="111239"/>
              </a:xfrm>
              <a:custGeom>
                <a:avLst/>
                <a:gdLst>
                  <a:gd name="T0" fmla="*/ 118 w 234"/>
                  <a:gd name="T1" fmla="*/ 25 h 605"/>
                  <a:gd name="T2" fmla="*/ 25 w 234"/>
                  <a:gd name="T3" fmla="*/ 25 h 605"/>
                  <a:gd name="T4" fmla="*/ 25 w 234"/>
                  <a:gd name="T5" fmla="*/ 118 h 605"/>
                  <a:gd name="T6" fmla="*/ 103 w 234"/>
                  <a:gd name="T7" fmla="*/ 305 h 605"/>
                  <a:gd name="T8" fmla="*/ 25 w 234"/>
                  <a:gd name="T9" fmla="*/ 493 h 605"/>
                  <a:gd name="T10" fmla="*/ 25 w 234"/>
                  <a:gd name="T11" fmla="*/ 586 h 605"/>
                  <a:gd name="T12" fmla="*/ 72 w 234"/>
                  <a:gd name="T13" fmla="*/ 605 h 605"/>
                  <a:gd name="T14" fmla="*/ 118 w 234"/>
                  <a:gd name="T15" fmla="*/ 586 h 605"/>
                  <a:gd name="T16" fmla="*/ 234 w 234"/>
                  <a:gd name="T17" fmla="*/ 305 h 605"/>
                  <a:gd name="T18" fmla="*/ 118 w 234"/>
                  <a:gd name="T19" fmla="*/ 2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4" h="605">
                    <a:moveTo>
                      <a:pt x="118" y="25"/>
                    </a:moveTo>
                    <a:cubicBezTo>
                      <a:pt x="93" y="0"/>
                      <a:pt x="51" y="0"/>
                      <a:pt x="25" y="25"/>
                    </a:cubicBezTo>
                    <a:cubicBezTo>
                      <a:pt x="0" y="51"/>
                      <a:pt x="0" y="93"/>
                      <a:pt x="25" y="118"/>
                    </a:cubicBezTo>
                    <a:cubicBezTo>
                      <a:pt x="75" y="168"/>
                      <a:pt x="103" y="235"/>
                      <a:pt x="103" y="305"/>
                    </a:cubicBezTo>
                    <a:cubicBezTo>
                      <a:pt x="103" y="376"/>
                      <a:pt x="75" y="443"/>
                      <a:pt x="25" y="493"/>
                    </a:cubicBezTo>
                    <a:cubicBezTo>
                      <a:pt x="0" y="518"/>
                      <a:pt x="0" y="560"/>
                      <a:pt x="25" y="586"/>
                    </a:cubicBezTo>
                    <a:cubicBezTo>
                      <a:pt x="38" y="598"/>
                      <a:pt x="55" y="605"/>
                      <a:pt x="72" y="605"/>
                    </a:cubicBezTo>
                    <a:cubicBezTo>
                      <a:pt x="89" y="605"/>
                      <a:pt x="105" y="598"/>
                      <a:pt x="118" y="586"/>
                    </a:cubicBezTo>
                    <a:cubicBezTo>
                      <a:pt x="193" y="511"/>
                      <a:pt x="234" y="411"/>
                      <a:pt x="234" y="305"/>
                    </a:cubicBezTo>
                    <a:cubicBezTo>
                      <a:pt x="234" y="200"/>
                      <a:pt x="193" y="100"/>
                      <a:pt x="118" y="25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93" name="Group 192"/>
          <p:cNvGrpSpPr/>
          <p:nvPr userDrawn="1"/>
        </p:nvGrpSpPr>
        <p:grpSpPr bwMode="gray">
          <a:xfrm>
            <a:off x="5731062" y="2665243"/>
            <a:ext cx="371475" cy="371475"/>
            <a:chOff x="5733443" y="3151018"/>
            <a:chExt cx="371475" cy="371475"/>
          </a:xfrm>
        </p:grpSpPr>
        <p:sp>
          <p:nvSpPr>
            <p:cNvPr id="194" name="Oval 193"/>
            <p:cNvSpPr/>
            <p:nvPr userDrawn="1"/>
          </p:nvSpPr>
          <p:spPr bwMode="gray">
            <a:xfrm>
              <a:off x="5733443" y="3151018"/>
              <a:ext cx="371475" cy="371475"/>
            </a:xfrm>
            <a:prstGeom prst="ellipse">
              <a:avLst/>
            </a:prstGeom>
            <a:solidFill>
              <a:schemeClr val="tx2">
                <a:lumMod val="85000"/>
                <a:lumOff val="15000"/>
              </a:schemeClr>
            </a:solidFill>
            <a:ln w="19050">
              <a:noFill/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 smtClean="0">
                <a:solidFill>
                  <a:srgbClr val="5F5F5F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95" name="Group 194"/>
            <p:cNvGrpSpPr/>
            <p:nvPr userDrawn="1"/>
          </p:nvGrpSpPr>
          <p:grpSpPr bwMode="gray">
            <a:xfrm>
              <a:off x="5787488" y="3190875"/>
              <a:ext cx="289885" cy="263200"/>
              <a:chOff x="5776217" y="3189289"/>
              <a:chExt cx="291632" cy="264786"/>
            </a:xfrm>
          </p:grpSpPr>
          <p:sp>
            <p:nvSpPr>
              <p:cNvPr id="196" name="Freeform 44"/>
              <p:cNvSpPr>
                <a:spLocks/>
              </p:cNvSpPr>
              <p:nvPr userDrawn="1"/>
            </p:nvSpPr>
            <p:spPr bwMode="gray">
              <a:xfrm>
                <a:off x="6003406" y="3327105"/>
                <a:ext cx="62528" cy="30626"/>
              </a:xfrm>
              <a:custGeom>
                <a:avLst/>
                <a:gdLst>
                  <a:gd name="T0" fmla="*/ 11 w 41"/>
                  <a:gd name="T1" fmla="*/ 0 h 20"/>
                  <a:gd name="T2" fmla="*/ 0 w 41"/>
                  <a:gd name="T3" fmla="*/ 9 h 20"/>
                  <a:gd name="T4" fmla="*/ 15 w 41"/>
                  <a:gd name="T5" fmla="*/ 20 h 20"/>
                  <a:gd name="T6" fmla="*/ 38 w 41"/>
                  <a:gd name="T7" fmla="*/ 14 h 20"/>
                  <a:gd name="T8" fmla="*/ 41 w 41"/>
                  <a:gd name="T9" fmla="*/ 3 h 20"/>
                  <a:gd name="T10" fmla="*/ 19 w 41"/>
                  <a:gd name="T11" fmla="*/ 6 h 20"/>
                  <a:gd name="T12" fmla="*/ 11 w 41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0">
                    <a:moveTo>
                      <a:pt x="11" y="0"/>
                    </a:moveTo>
                    <a:cubicBezTo>
                      <a:pt x="8" y="4"/>
                      <a:pt x="4" y="7"/>
                      <a:pt x="0" y="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19" y="6"/>
                      <a:pt x="19" y="6"/>
                      <a:pt x="19" y="6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7" name="Freeform 45"/>
              <p:cNvSpPr>
                <a:spLocks/>
              </p:cNvSpPr>
              <p:nvPr userDrawn="1"/>
            </p:nvSpPr>
            <p:spPr bwMode="gray">
              <a:xfrm>
                <a:off x="5806250" y="3245437"/>
                <a:ext cx="79755" cy="93791"/>
              </a:xfrm>
              <a:custGeom>
                <a:avLst/>
                <a:gdLst>
                  <a:gd name="T0" fmla="*/ 8 w 52"/>
                  <a:gd name="T1" fmla="*/ 46 h 61"/>
                  <a:gd name="T2" fmla="*/ 28 w 52"/>
                  <a:gd name="T3" fmla="*/ 54 h 61"/>
                  <a:gd name="T4" fmla="*/ 33 w 52"/>
                  <a:gd name="T5" fmla="*/ 61 h 61"/>
                  <a:gd name="T6" fmla="*/ 52 w 52"/>
                  <a:gd name="T7" fmla="*/ 13 h 61"/>
                  <a:gd name="T8" fmla="*/ 44 w 52"/>
                  <a:gd name="T9" fmla="*/ 15 h 61"/>
                  <a:gd name="T10" fmla="*/ 18 w 52"/>
                  <a:gd name="T11" fmla="*/ 0 h 61"/>
                  <a:gd name="T12" fmla="*/ 0 w 52"/>
                  <a:gd name="T13" fmla="*/ 47 h 61"/>
                  <a:gd name="T14" fmla="*/ 8 w 52"/>
                  <a:gd name="T15" fmla="*/ 4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61">
                    <a:moveTo>
                      <a:pt x="8" y="46"/>
                    </a:moveTo>
                    <a:cubicBezTo>
                      <a:pt x="16" y="46"/>
                      <a:pt x="23" y="49"/>
                      <a:pt x="28" y="54"/>
                    </a:cubicBezTo>
                    <a:cubicBezTo>
                      <a:pt x="30" y="56"/>
                      <a:pt x="32" y="59"/>
                      <a:pt x="33" y="61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49" y="14"/>
                      <a:pt x="46" y="15"/>
                      <a:pt x="44" y="15"/>
                    </a:cubicBezTo>
                    <a:cubicBezTo>
                      <a:pt x="33" y="15"/>
                      <a:pt x="23" y="9"/>
                      <a:pt x="18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3" y="46"/>
                      <a:pt x="5" y="46"/>
                      <a:pt x="8" y="46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8" name="Freeform 46"/>
              <p:cNvSpPr>
                <a:spLocks/>
              </p:cNvSpPr>
              <p:nvPr userDrawn="1"/>
            </p:nvSpPr>
            <p:spPr bwMode="gray">
              <a:xfrm>
                <a:off x="5776217" y="3385167"/>
                <a:ext cx="105277" cy="68908"/>
              </a:xfrm>
              <a:custGeom>
                <a:avLst/>
                <a:gdLst>
                  <a:gd name="T0" fmla="*/ 0 w 69"/>
                  <a:gd name="T1" fmla="*/ 45 h 45"/>
                  <a:gd name="T2" fmla="*/ 69 w 69"/>
                  <a:gd name="T3" fmla="*/ 45 h 45"/>
                  <a:gd name="T4" fmla="*/ 56 w 69"/>
                  <a:gd name="T5" fmla="*/ 0 h 45"/>
                  <a:gd name="T6" fmla="*/ 54 w 69"/>
                  <a:gd name="T7" fmla="*/ 3 h 45"/>
                  <a:gd name="T8" fmla="*/ 34 w 69"/>
                  <a:gd name="T9" fmla="*/ 11 h 45"/>
                  <a:gd name="T10" fmla="*/ 14 w 69"/>
                  <a:gd name="T11" fmla="*/ 3 h 45"/>
                  <a:gd name="T12" fmla="*/ 12 w 69"/>
                  <a:gd name="T13" fmla="*/ 1 h 45"/>
                  <a:gd name="T14" fmla="*/ 0 w 69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45">
                    <a:moveTo>
                      <a:pt x="0" y="45"/>
                    </a:moveTo>
                    <a:cubicBezTo>
                      <a:pt x="69" y="45"/>
                      <a:pt x="69" y="45"/>
                      <a:pt x="69" y="45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1"/>
                      <a:pt x="55" y="2"/>
                      <a:pt x="54" y="3"/>
                    </a:cubicBezTo>
                    <a:cubicBezTo>
                      <a:pt x="49" y="8"/>
                      <a:pt x="42" y="11"/>
                      <a:pt x="34" y="11"/>
                    </a:cubicBezTo>
                    <a:cubicBezTo>
                      <a:pt x="26" y="11"/>
                      <a:pt x="19" y="8"/>
                      <a:pt x="14" y="3"/>
                    </a:cubicBezTo>
                    <a:cubicBezTo>
                      <a:pt x="13" y="3"/>
                      <a:pt x="13" y="2"/>
                      <a:pt x="12" y="1"/>
                    </a:cubicBez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9" name="Freeform 47"/>
              <p:cNvSpPr>
                <a:spLocks noEditPoints="1"/>
              </p:cNvSpPr>
              <p:nvPr userDrawn="1"/>
            </p:nvSpPr>
            <p:spPr bwMode="gray">
              <a:xfrm>
                <a:off x="5840067" y="3189289"/>
                <a:ext cx="65719" cy="66995"/>
              </a:xfrm>
              <a:custGeom>
                <a:avLst/>
                <a:gdLst>
                  <a:gd name="T0" fmla="*/ 0 w 43"/>
                  <a:gd name="T1" fmla="*/ 22 h 44"/>
                  <a:gd name="T2" fmla="*/ 22 w 43"/>
                  <a:gd name="T3" fmla="*/ 44 h 44"/>
                  <a:gd name="T4" fmla="*/ 43 w 43"/>
                  <a:gd name="T5" fmla="*/ 22 h 44"/>
                  <a:gd name="T6" fmla="*/ 22 w 43"/>
                  <a:gd name="T7" fmla="*/ 0 h 44"/>
                  <a:gd name="T8" fmla="*/ 0 w 43"/>
                  <a:gd name="T9" fmla="*/ 22 h 44"/>
                  <a:gd name="T10" fmla="*/ 22 w 43"/>
                  <a:gd name="T11" fmla="*/ 8 h 44"/>
                  <a:gd name="T12" fmla="*/ 36 w 43"/>
                  <a:gd name="T13" fmla="*/ 22 h 44"/>
                  <a:gd name="T14" fmla="*/ 22 w 43"/>
                  <a:gd name="T15" fmla="*/ 36 h 44"/>
                  <a:gd name="T16" fmla="*/ 8 w 43"/>
                  <a:gd name="T17" fmla="*/ 22 h 44"/>
                  <a:gd name="T18" fmla="*/ 22 w 43"/>
                  <a:gd name="T1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4">
                    <a:moveTo>
                      <a:pt x="0" y="22"/>
                    </a:move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3" y="34"/>
                      <a:pt x="43" y="22"/>
                    </a:cubicBezTo>
                    <a:cubicBezTo>
                      <a:pt x="43" y="10"/>
                      <a:pt x="34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  <a:moveTo>
                      <a:pt x="22" y="8"/>
                    </a:moveTo>
                    <a:cubicBezTo>
                      <a:pt x="29" y="8"/>
                      <a:pt x="36" y="14"/>
                      <a:pt x="36" y="22"/>
                    </a:cubicBezTo>
                    <a:cubicBezTo>
                      <a:pt x="36" y="30"/>
                      <a:pt x="29" y="36"/>
                      <a:pt x="22" y="36"/>
                    </a:cubicBezTo>
                    <a:cubicBezTo>
                      <a:pt x="14" y="36"/>
                      <a:pt x="8" y="30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0" name="Oval 48"/>
              <p:cNvSpPr>
                <a:spLocks noChangeArrowheads="1"/>
              </p:cNvSpPr>
              <p:nvPr userDrawn="1"/>
            </p:nvSpPr>
            <p:spPr bwMode="gray">
              <a:xfrm>
                <a:off x="5864312" y="3213535"/>
                <a:ext cx="18503" cy="18503"/>
              </a:xfrm>
              <a:prstGeom prst="ellipse">
                <a:avLst/>
              </a:pr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1" name="Freeform 49"/>
              <p:cNvSpPr>
                <a:spLocks/>
              </p:cNvSpPr>
              <p:nvPr userDrawn="1"/>
            </p:nvSpPr>
            <p:spPr bwMode="gray">
              <a:xfrm>
                <a:off x="5974693" y="3292013"/>
                <a:ext cx="37645" cy="38282"/>
              </a:xfrm>
              <a:custGeom>
                <a:avLst/>
                <a:gdLst>
                  <a:gd name="T0" fmla="*/ 12 w 25"/>
                  <a:gd name="T1" fmla="*/ 25 h 25"/>
                  <a:gd name="T2" fmla="*/ 13 w 25"/>
                  <a:gd name="T3" fmla="*/ 25 h 25"/>
                  <a:gd name="T4" fmla="*/ 25 w 25"/>
                  <a:gd name="T5" fmla="*/ 13 h 25"/>
                  <a:gd name="T6" fmla="*/ 24 w 25"/>
                  <a:gd name="T7" fmla="*/ 11 h 25"/>
                  <a:gd name="T8" fmla="*/ 12 w 25"/>
                  <a:gd name="T9" fmla="*/ 0 h 25"/>
                  <a:gd name="T10" fmla="*/ 11 w 25"/>
                  <a:gd name="T11" fmla="*/ 0 h 25"/>
                  <a:gd name="T12" fmla="*/ 0 w 25"/>
                  <a:gd name="T13" fmla="*/ 13 h 25"/>
                  <a:gd name="T14" fmla="*/ 0 w 25"/>
                  <a:gd name="T15" fmla="*/ 14 h 25"/>
                  <a:gd name="T16" fmla="*/ 12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2" y="25"/>
                    </a:moveTo>
                    <a:cubicBezTo>
                      <a:pt x="12" y="25"/>
                      <a:pt x="13" y="25"/>
                      <a:pt x="13" y="25"/>
                    </a:cubicBezTo>
                    <a:cubicBezTo>
                      <a:pt x="20" y="24"/>
                      <a:pt x="25" y="19"/>
                      <a:pt x="25" y="13"/>
                    </a:cubicBezTo>
                    <a:cubicBezTo>
                      <a:pt x="25" y="12"/>
                      <a:pt x="25" y="12"/>
                      <a:pt x="24" y="11"/>
                    </a:cubicBezTo>
                    <a:cubicBezTo>
                      <a:pt x="24" y="5"/>
                      <a:pt x="18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5" y="1"/>
                      <a:pt x="0" y="6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20"/>
                      <a:pt x="6" y="25"/>
                      <a:pt x="12" y="25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2" name="Freeform 50"/>
              <p:cNvSpPr>
                <a:spLocks noEditPoints="1"/>
              </p:cNvSpPr>
              <p:nvPr userDrawn="1"/>
            </p:nvSpPr>
            <p:spPr bwMode="gray">
              <a:xfrm>
                <a:off x="5787747" y="3328381"/>
                <a:ext cx="61252" cy="61252"/>
              </a:xfrm>
              <a:custGeom>
                <a:avLst/>
                <a:gdLst>
                  <a:gd name="T0" fmla="*/ 0 w 40"/>
                  <a:gd name="T1" fmla="*/ 20 h 40"/>
                  <a:gd name="T2" fmla="*/ 6 w 40"/>
                  <a:gd name="T3" fmla="*/ 34 h 40"/>
                  <a:gd name="T4" fmla="*/ 20 w 40"/>
                  <a:gd name="T5" fmla="*/ 40 h 40"/>
                  <a:gd name="T6" fmla="*/ 34 w 40"/>
                  <a:gd name="T7" fmla="*/ 34 h 40"/>
                  <a:gd name="T8" fmla="*/ 40 w 40"/>
                  <a:gd name="T9" fmla="*/ 20 h 40"/>
                  <a:gd name="T10" fmla="*/ 34 w 40"/>
                  <a:gd name="T11" fmla="*/ 6 h 40"/>
                  <a:gd name="T12" fmla="*/ 20 w 40"/>
                  <a:gd name="T13" fmla="*/ 0 h 40"/>
                  <a:gd name="T14" fmla="*/ 6 w 40"/>
                  <a:gd name="T15" fmla="*/ 6 h 40"/>
                  <a:gd name="T16" fmla="*/ 0 w 40"/>
                  <a:gd name="T17" fmla="*/ 20 h 40"/>
                  <a:gd name="T18" fmla="*/ 11 w 40"/>
                  <a:gd name="T19" fmla="*/ 11 h 40"/>
                  <a:gd name="T20" fmla="*/ 20 w 40"/>
                  <a:gd name="T21" fmla="*/ 8 h 40"/>
                  <a:gd name="T22" fmla="*/ 29 w 40"/>
                  <a:gd name="T23" fmla="*/ 11 h 40"/>
                  <a:gd name="T24" fmla="*/ 32 w 40"/>
                  <a:gd name="T25" fmla="*/ 20 h 40"/>
                  <a:gd name="T26" fmla="*/ 29 w 40"/>
                  <a:gd name="T27" fmla="*/ 29 h 40"/>
                  <a:gd name="T28" fmla="*/ 20 w 40"/>
                  <a:gd name="T29" fmla="*/ 33 h 40"/>
                  <a:gd name="T30" fmla="*/ 11 w 40"/>
                  <a:gd name="T31" fmla="*/ 29 h 40"/>
                  <a:gd name="T32" fmla="*/ 8 w 40"/>
                  <a:gd name="T33" fmla="*/ 20 h 40"/>
                  <a:gd name="T34" fmla="*/ 11 w 40"/>
                  <a:gd name="T35" fmla="*/ 1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40">
                    <a:moveTo>
                      <a:pt x="0" y="20"/>
                    </a:moveTo>
                    <a:cubicBezTo>
                      <a:pt x="0" y="25"/>
                      <a:pt x="2" y="31"/>
                      <a:pt x="6" y="34"/>
                    </a:cubicBezTo>
                    <a:cubicBezTo>
                      <a:pt x="9" y="38"/>
                      <a:pt x="15" y="40"/>
                      <a:pt x="20" y="40"/>
                    </a:cubicBezTo>
                    <a:cubicBezTo>
                      <a:pt x="25" y="40"/>
                      <a:pt x="31" y="38"/>
                      <a:pt x="34" y="34"/>
                    </a:cubicBezTo>
                    <a:cubicBezTo>
                      <a:pt x="38" y="31"/>
                      <a:pt x="40" y="25"/>
                      <a:pt x="40" y="20"/>
                    </a:cubicBezTo>
                    <a:cubicBezTo>
                      <a:pt x="40" y="15"/>
                      <a:pt x="38" y="9"/>
                      <a:pt x="34" y="6"/>
                    </a:cubicBezTo>
                    <a:cubicBezTo>
                      <a:pt x="31" y="2"/>
                      <a:pt x="25" y="0"/>
                      <a:pt x="20" y="0"/>
                    </a:cubicBezTo>
                    <a:cubicBezTo>
                      <a:pt x="15" y="0"/>
                      <a:pt x="9" y="2"/>
                      <a:pt x="6" y="6"/>
                    </a:cubicBezTo>
                    <a:cubicBezTo>
                      <a:pt x="2" y="9"/>
                      <a:pt x="0" y="15"/>
                      <a:pt x="0" y="20"/>
                    </a:cubicBezTo>
                    <a:close/>
                    <a:moveTo>
                      <a:pt x="11" y="11"/>
                    </a:moveTo>
                    <a:cubicBezTo>
                      <a:pt x="14" y="9"/>
                      <a:pt x="17" y="8"/>
                      <a:pt x="20" y="8"/>
                    </a:cubicBezTo>
                    <a:cubicBezTo>
                      <a:pt x="23" y="8"/>
                      <a:pt x="26" y="9"/>
                      <a:pt x="29" y="11"/>
                    </a:cubicBezTo>
                    <a:cubicBezTo>
                      <a:pt x="31" y="14"/>
                      <a:pt x="32" y="17"/>
                      <a:pt x="32" y="20"/>
                    </a:cubicBezTo>
                    <a:cubicBezTo>
                      <a:pt x="32" y="23"/>
                      <a:pt x="31" y="27"/>
                      <a:pt x="29" y="29"/>
                    </a:cubicBezTo>
                    <a:cubicBezTo>
                      <a:pt x="26" y="31"/>
                      <a:pt x="23" y="33"/>
                      <a:pt x="20" y="33"/>
                    </a:cubicBezTo>
                    <a:cubicBezTo>
                      <a:pt x="17" y="33"/>
                      <a:pt x="14" y="31"/>
                      <a:pt x="11" y="29"/>
                    </a:cubicBezTo>
                    <a:cubicBezTo>
                      <a:pt x="9" y="26"/>
                      <a:pt x="8" y="23"/>
                      <a:pt x="8" y="20"/>
                    </a:cubicBezTo>
                    <a:cubicBezTo>
                      <a:pt x="8" y="17"/>
                      <a:pt x="9" y="14"/>
                      <a:pt x="11" y="11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3" name="Freeform 51"/>
              <p:cNvSpPr>
                <a:spLocks/>
              </p:cNvSpPr>
              <p:nvPr userDrawn="1"/>
            </p:nvSpPr>
            <p:spPr bwMode="gray">
              <a:xfrm>
                <a:off x="5810717" y="3351351"/>
                <a:ext cx="15314" cy="15312"/>
              </a:xfrm>
              <a:custGeom>
                <a:avLst/>
                <a:gdLst>
                  <a:gd name="T0" fmla="*/ 5 w 10"/>
                  <a:gd name="T1" fmla="*/ 10 h 10"/>
                  <a:gd name="T2" fmla="*/ 8 w 10"/>
                  <a:gd name="T3" fmla="*/ 8 h 10"/>
                  <a:gd name="T4" fmla="*/ 10 w 10"/>
                  <a:gd name="T5" fmla="*/ 5 h 10"/>
                  <a:gd name="T6" fmla="*/ 8 w 10"/>
                  <a:gd name="T7" fmla="*/ 2 h 10"/>
                  <a:gd name="T8" fmla="*/ 5 w 10"/>
                  <a:gd name="T9" fmla="*/ 0 h 10"/>
                  <a:gd name="T10" fmla="*/ 2 w 10"/>
                  <a:gd name="T11" fmla="*/ 2 h 10"/>
                  <a:gd name="T12" fmla="*/ 0 w 10"/>
                  <a:gd name="T13" fmla="*/ 5 h 10"/>
                  <a:gd name="T14" fmla="*/ 2 w 10"/>
                  <a:gd name="T15" fmla="*/ 8 h 10"/>
                  <a:gd name="T16" fmla="*/ 5 w 10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5" y="10"/>
                    </a:moveTo>
                    <a:cubicBezTo>
                      <a:pt x="6" y="10"/>
                      <a:pt x="7" y="9"/>
                      <a:pt x="8" y="8"/>
                    </a:cubicBezTo>
                    <a:cubicBezTo>
                      <a:pt x="9" y="7"/>
                      <a:pt x="10" y="6"/>
                      <a:pt x="10" y="5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9"/>
                      <a:pt x="4" y="10"/>
                      <a:pt x="5" y="10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" name="Freeform 52"/>
              <p:cNvSpPr>
                <a:spLocks/>
              </p:cNvSpPr>
              <p:nvPr userDrawn="1"/>
            </p:nvSpPr>
            <p:spPr bwMode="gray">
              <a:xfrm>
                <a:off x="5893662" y="3221191"/>
                <a:ext cx="89964" cy="86135"/>
              </a:xfrm>
              <a:custGeom>
                <a:avLst/>
                <a:gdLst>
                  <a:gd name="T0" fmla="*/ 0 w 59"/>
                  <a:gd name="T1" fmla="*/ 27 h 56"/>
                  <a:gd name="T2" fmla="*/ 45 w 59"/>
                  <a:gd name="T3" fmla="*/ 56 h 56"/>
                  <a:gd name="T4" fmla="*/ 59 w 59"/>
                  <a:gd name="T5" fmla="*/ 39 h 56"/>
                  <a:gd name="T6" fmla="*/ 16 w 59"/>
                  <a:gd name="T7" fmla="*/ 0 h 56"/>
                  <a:gd name="T8" fmla="*/ 16 w 59"/>
                  <a:gd name="T9" fmla="*/ 1 h 56"/>
                  <a:gd name="T10" fmla="*/ 0 w 59"/>
                  <a:gd name="T11" fmla="*/ 2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56">
                    <a:moveTo>
                      <a:pt x="0" y="27"/>
                    </a:moveTo>
                    <a:cubicBezTo>
                      <a:pt x="45" y="56"/>
                      <a:pt x="45" y="56"/>
                      <a:pt x="45" y="56"/>
                    </a:cubicBezTo>
                    <a:cubicBezTo>
                      <a:pt x="46" y="48"/>
                      <a:pt x="51" y="41"/>
                      <a:pt x="59" y="39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2"/>
                      <a:pt x="10" y="22"/>
                      <a:pt x="0" y="27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" name="Freeform 53"/>
              <p:cNvSpPr>
                <a:spLocks/>
              </p:cNvSpPr>
              <p:nvPr userDrawn="1"/>
            </p:nvSpPr>
            <p:spPr bwMode="gray">
              <a:xfrm>
                <a:off x="6004682" y="3265854"/>
                <a:ext cx="63167" cy="31902"/>
              </a:xfrm>
              <a:custGeom>
                <a:avLst/>
                <a:gdLst>
                  <a:gd name="T0" fmla="*/ 39 w 41"/>
                  <a:gd name="T1" fmla="*/ 8 h 21"/>
                  <a:gd name="T2" fmla="*/ 16 w 41"/>
                  <a:gd name="T3" fmla="*/ 0 h 21"/>
                  <a:gd name="T4" fmla="*/ 0 w 41"/>
                  <a:gd name="T5" fmla="*/ 11 h 21"/>
                  <a:gd name="T6" fmla="*/ 11 w 41"/>
                  <a:gd name="T7" fmla="*/ 21 h 21"/>
                  <a:gd name="T8" fmla="*/ 19 w 41"/>
                  <a:gd name="T9" fmla="*/ 14 h 21"/>
                  <a:gd name="T10" fmla="*/ 41 w 41"/>
                  <a:gd name="T11" fmla="*/ 19 h 21"/>
                  <a:gd name="T12" fmla="*/ 39 w 41"/>
                  <a:gd name="T1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1">
                    <a:moveTo>
                      <a:pt x="39" y="8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5" y="13"/>
                      <a:pt x="9" y="17"/>
                      <a:pt x="11" y="21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41" y="19"/>
                      <a:pt x="41" y="19"/>
                      <a:pt x="41" y="19"/>
                    </a:cubicBezTo>
                    <a:lnTo>
                      <a:pt x="39" y="8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19" name="Group 218"/>
          <p:cNvGrpSpPr/>
          <p:nvPr userDrawn="1"/>
        </p:nvGrpSpPr>
        <p:grpSpPr>
          <a:xfrm>
            <a:off x="5731062" y="3719005"/>
            <a:ext cx="371475" cy="371475"/>
            <a:chOff x="5731062" y="4176205"/>
            <a:chExt cx="371475" cy="371475"/>
          </a:xfrm>
        </p:grpSpPr>
        <p:grpSp>
          <p:nvGrpSpPr>
            <p:cNvPr id="220" name="Group 219"/>
            <p:cNvGrpSpPr/>
            <p:nvPr userDrawn="1"/>
          </p:nvGrpSpPr>
          <p:grpSpPr bwMode="gray">
            <a:xfrm>
              <a:off x="5731062" y="4176205"/>
              <a:ext cx="371475" cy="371475"/>
              <a:chOff x="4075065" y="895350"/>
              <a:chExt cx="304800" cy="304800"/>
            </a:xfrm>
          </p:grpSpPr>
          <p:sp>
            <p:nvSpPr>
              <p:cNvPr id="222" name="Oval 221"/>
              <p:cNvSpPr/>
              <p:nvPr userDrawn="1"/>
            </p:nvSpPr>
            <p:spPr bwMode="gray">
              <a:xfrm>
                <a:off x="4075065" y="895350"/>
                <a:ext cx="304800" cy="304800"/>
              </a:xfrm>
              <a:prstGeom prst="ellipse">
                <a:avLst/>
              </a:prstGeom>
              <a:solidFill>
                <a:schemeClr val="tx2">
                  <a:lumMod val="85000"/>
                  <a:lumOff val="15000"/>
                </a:schemeClr>
              </a:solidFill>
              <a:ln w="19050">
                <a:noFill/>
                <a:round/>
                <a:headEnd/>
                <a:tailEnd/>
              </a:ln>
              <a:effectLst/>
              <a:extLst/>
            </p:spPr>
            <p:txBody>
              <a:bodyPr wrap="square" rtlCol="0" anchor="ctr"/>
              <a:lstStyle/>
              <a:p>
                <a:pPr algn="ctr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kern="0" dirty="0" smtClean="0">
                  <a:solidFill>
                    <a:srgbClr val="5F5F5F"/>
                  </a:solidFill>
                  <a:latin typeface="Arial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3" name="AutoShape 3"/>
              <p:cNvSpPr>
                <a:spLocks noChangeAspect="1" noChangeArrowheads="1" noTextEdit="1"/>
              </p:cNvSpPr>
              <p:nvPr userDrawn="1"/>
            </p:nvSpPr>
            <p:spPr bwMode="gray">
              <a:xfrm>
                <a:off x="4157370" y="927671"/>
                <a:ext cx="178597" cy="246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1" name="Freeform 5"/>
            <p:cNvSpPr>
              <a:spLocks/>
            </p:cNvSpPr>
            <p:nvPr userDrawn="1"/>
          </p:nvSpPr>
          <p:spPr bwMode="gray">
            <a:xfrm>
              <a:off x="5785298" y="4254399"/>
              <a:ext cx="280880" cy="174726"/>
            </a:xfrm>
            <a:custGeom>
              <a:avLst/>
              <a:gdLst/>
              <a:ahLst/>
              <a:cxnLst>
                <a:cxn ang="0">
                  <a:pos x="378" y="157"/>
                </a:cxn>
                <a:cxn ang="0">
                  <a:pos x="388" y="142"/>
                </a:cxn>
                <a:cxn ang="0">
                  <a:pos x="391" y="126"/>
                </a:cxn>
                <a:cxn ang="0">
                  <a:pos x="391" y="120"/>
                </a:cxn>
                <a:cxn ang="0">
                  <a:pos x="388" y="109"/>
                </a:cxn>
                <a:cxn ang="0">
                  <a:pos x="378" y="94"/>
                </a:cxn>
                <a:cxn ang="0">
                  <a:pos x="359" y="79"/>
                </a:cxn>
                <a:cxn ang="0">
                  <a:pos x="334" y="71"/>
                </a:cxn>
                <a:cxn ang="0">
                  <a:pos x="320" y="70"/>
                </a:cxn>
                <a:cxn ang="0">
                  <a:pos x="302" y="72"/>
                </a:cxn>
                <a:cxn ang="0">
                  <a:pos x="302" y="70"/>
                </a:cxn>
                <a:cxn ang="0">
                  <a:pos x="302" y="62"/>
                </a:cxn>
                <a:cxn ang="0">
                  <a:pos x="298" y="49"/>
                </a:cxn>
                <a:cxn ang="0">
                  <a:pos x="291" y="36"/>
                </a:cxn>
                <a:cxn ang="0">
                  <a:pos x="282" y="25"/>
                </a:cxn>
                <a:cxn ang="0">
                  <a:pos x="270" y="16"/>
                </a:cxn>
                <a:cxn ang="0">
                  <a:pos x="255" y="8"/>
                </a:cxn>
                <a:cxn ang="0">
                  <a:pos x="239" y="3"/>
                </a:cxn>
                <a:cxn ang="0">
                  <a:pos x="223" y="0"/>
                </a:cxn>
                <a:cxn ang="0">
                  <a:pos x="213" y="0"/>
                </a:cxn>
                <a:cxn ang="0">
                  <a:pos x="195" y="1"/>
                </a:cxn>
                <a:cxn ang="0">
                  <a:pos x="179" y="5"/>
                </a:cxn>
                <a:cxn ang="0">
                  <a:pos x="163" y="12"/>
                </a:cxn>
                <a:cxn ang="0">
                  <a:pos x="150" y="20"/>
                </a:cxn>
                <a:cxn ang="0">
                  <a:pos x="140" y="31"/>
                </a:cxn>
                <a:cxn ang="0">
                  <a:pos x="131" y="42"/>
                </a:cxn>
                <a:cxn ang="0">
                  <a:pos x="126" y="55"/>
                </a:cxn>
                <a:cxn ang="0">
                  <a:pos x="124" y="70"/>
                </a:cxn>
                <a:cxn ang="0">
                  <a:pos x="125" y="72"/>
                </a:cxn>
                <a:cxn ang="0">
                  <a:pos x="115" y="70"/>
                </a:cxn>
                <a:cxn ang="0">
                  <a:pos x="107" y="70"/>
                </a:cxn>
                <a:cxn ang="0">
                  <a:pos x="78" y="74"/>
                </a:cxn>
                <a:cxn ang="0">
                  <a:pos x="56" y="86"/>
                </a:cxn>
                <a:cxn ang="0">
                  <a:pos x="41" y="104"/>
                </a:cxn>
                <a:cxn ang="0">
                  <a:pos x="37" y="114"/>
                </a:cxn>
                <a:cxn ang="0">
                  <a:pos x="36" y="126"/>
                </a:cxn>
                <a:cxn ang="0">
                  <a:pos x="36" y="135"/>
                </a:cxn>
                <a:cxn ang="0">
                  <a:pos x="42" y="149"/>
                </a:cxn>
                <a:cxn ang="0">
                  <a:pos x="48" y="157"/>
                </a:cxn>
                <a:cxn ang="0">
                  <a:pos x="28" y="165"/>
                </a:cxn>
                <a:cxn ang="0">
                  <a:pos x="14" y="177"/>
                </a:cxn>
                <a:cxn ang="0">
                  <a:pos x="3" y="192"/>
                </a:cxn>
                <a:cxn ang="0">
                  <a:pos x="0" y="210"/>
                </a:cxn>
                <a:cxn ang="0">
                  <a:pos x="0" y="215"/>
                </a:cxn>
                <a:cxn ang="0">
                  <a:pos x="3" y="226"/>
                </a:cxn>
                <a:cxn ang="0">
                  <a:pos x="12" y="241"/>
                </a:cxn>
                <a:cxn ang="0">
                  <a:pos x="32" y="256"/>
                </a:cxn>
                <a:cxn ang="0">
                  <a:pos x="57" y="264"/>
                </a:cxn>
                <a:cxn ang="0">
                  <a:pos x="355" y="265"/>
                </a:cxn>
                <a:cxn ang="0">
                  <a:pos x="370" y="264"/>
                </a:cxn>
                <a:cxn ang="0">
                  <a:pos x="395" y="256"/>
                </a:cxn>
                <a:cxn ang="0">
                  <a:pos x="414" y="241"/>
                </a:cxn>
                <a:cxn ang="0">
                  <a:pos x="423" y="226"/>
                </a:cxn>
                <a:cxn ang="0">
                  <a:pos x="426" y="215"/>
                </a:cxn>
                <a:cxn ang="0">
                  <a:pos x="426" y="210"/>
                </a:cxn>
                <a:cxn ang="0">
                  <a:pos x="423" y="192"/>
                </a:cxn>
                <a:cxn ang="0">
                  <a:pos x="413" y="177"/>
                </a:cxn>
                <a:cxn ang="0">
                  <a:pos x="397" y="165"/>
                </a:cxn>
                <a:cxn ang="0">
                  <a:pos x="378" y="157"/>
                </a:cxn>
              </a:cxnLst>
              <a:rect l="0" t="0" r="r" b="b"/>
              <a:pathLst>
                <a:path w="426" h="265">
                  <a:moveTo>
                    <a:pt x="378" y="157"/>
                  </a:moveTo>
                  <a:lnTo>
                    <a:pt x="378" y="157"/>
                  </a:lnTo>
                  <a:lnTo>
                    <a:pt x="384" y="149"/>
                  </a:lnTo>
                  <a:lnTo>
                    <a:pt x="388" y="142"/>
                  </a:lnTo>
                  <a:lnTo>
                    <a:pt x="390" y="135"/>
                  </a:lnTo>
                  <a:lnTo>
                    <a:pt x="391" y="126"/>
                  </a:lnTo>
                  <a:lnTo>
                    <a:pt x="391" y="126"/>
                  </a:lnTo>
                  <a:lnTo>
                    <a:pt x="391" y="120"/>
                  </a:lnTo>
                  <a:lnTo>
                    <a:pt x="390" y="114"/>
                  </a:lnTo>
                  <a:lnTo>
                    <a:pt x="388" y="109"/>
                  </a:lnTo>
                  <a:lnTo>
                    <a:pt x="386" y="104"/>
                  </a:lnTo>
                  <a:lnTo>
                    <a:pt x="378" y="94"/>
                  </a:lnTo>
                  <a:lnTo>
                    <a:pt x="370" y="86"/>
                  </a:lnTo>
                  <a:lnTo>
                    <a:pt x="359" y="79"/>
                  </a:lnTo>
                  <a:lnTo>
                    <a:pt x="348" y="74"/>
                  </a:lnTo>
                  <a:lnTo>
                    <a:pt x="334" y="71"/>
                  </a:lnTo>
                  <a:lnTo>
                    <a:pt x="320" y="70"/>
                  </a:lnTo>
                  <a:lnTo>
                    <a:pt x="320" y="70"/>
                  </a:lnTo>
                  <a:lnTo>
                    <a:pt x="311" y="70"/>
                  </a:lnTo>
                  <a:lnTo>
                    <a:pt x="302" y="72"/>
                  </a:lnTo>
                  <a:lnTo>
                    <a:pt x="302" y="72"/>
                  </a:lnTo>
                  <a:lnTo>
                    <a:pt x="302" y="70"/>
                  </a:lnTo>
                  <a:lnTo>
                    <a:pt x="302" y="70"/>
                  </a:lnTo>
                  <a:lnTo>
                    <a:pt x="302" y="62"/>
                  </a:lnTo>
                  <a:lnTo>
                    <a:pt x="300" y="55"/>
                  </a:lnTo>
                  <a:lnTo>
                    <a:pt x="298" y="49"/>
                  </a:lnTo>
                  <a:lnTo>
                    <a:pt x="295" y="42"/>
                  </a:lnTo>
                  <a:lnTo>
                    <a:pt x="291" y="36"/>
                  </a:lnTo>
                  <a:lnTo>
                    <a:pt x="287" y="31"/>
                  </a:lnTo>
                  <a:lnTo>
                    <a:pt x="282" y="25"/>
                  </a:lnTo>
                  <a:lnTo>
                    <a:pt x="277" y="20"/>
                  </a:lnTo>
                  <a:lnTo>
                    <a:pt x="270" y="16"/>
                  </a:lnTo>
                  <a:lnTo>
                    <a:pt x="263" y="12"/>
                  </a:lnTo>
                  <a:lnTo>
                    <a:pt x="255" y="8"/>
                  </a:lnTo>
                  <a:lnTo>
                    <a:pt x="248" y="5"/>
                  </a:lnTo>
                  <a:lnTo>
                    <a:pt x="239" y="3"/>
                  </a:lnTo>
                  <a:lnTo>
                    <a:pt x="231" y="1"/>
                  </a:lnTo>
                  <a:lnTo>
                    <a:pt x="223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04" y="0"/>
                  </a:lnTo>
                  <a:lnTo>
                    <a:pt x="195" y="1"/>
                  </a:lnTo>
                  <a:lnTo>
                    <a:pt x="186" y="3"/>
                  </a:lnTo>
                  <a:lnTo>
                    <a:pt x="179" y="5"/>
                  </a:lnTo>
                  <a:lnTo>
                    <a:pt x="171" y="8"/>
                  </a:lnTo>
                  <a:lnTo>
                    <a:pt x="163" y="12"/>
                  </a:lnTo>
                  <a:lnTo>
                    <a:pt x="157" y="16"/>
                  </a:lnTo>
                  <a:lnTo>
                    <a:pt x="150" y="20"/>
                  </a:lnTo>
                  <a:lnTo>
                    <a:pt x="145" y="25"/>
                  </a:lnTo>
                  <a:lnTo>
                    <a:pt x="140" y="31"/>
                  </a:lnTo>
                  <a:lnTo>
                    <a:pt x="135" y="36"/>
                  </a:lnTo>
                  <a:lnTo>
                    <a:pt x="131" y="42"/>
                  </a:lnTo>
                  <a:lnTo>
                    <a:pt x="128" y="49"/>
                  </a:lnTo>
                  <a:lnTo>
                    <a:pt x="126" y="55"/>
                  </a:lnTo>
                  <a:lnTo>
                    <a:pt x="125" y="62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5" y="72"/>
                  </a:lnTo>
                  <a:lnTo>
                    <a:pt x="125" y="72"/>
                  </a:lnTo>
                  <a:lnTo>
                    <a:pt x="115" y="70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92" y="71"/>
                  </a:lnTo>
                  <a:lnTo>
                    <a:pt x="78" y="74"/>
                  </a:lnTo>
                  <a:lnTo>
                    <a:pt x="67" y="79"/>
                  </a:lnTo>
                  <a:lnTo>
                    <a:pt x="56" y="86"/>
                  </a:lnTo>
                  <a:lnTo>
                    <a:pt x="48" y="94"/>
                  </a:lnTo>
                  <a:lnTo>
                    <a:pt x="41" y="104"/>
                  </a:lnTo>
                  <a:lnTo>
                    <a:pt x="39" y="109"/>
                  </a:lnTo>
                  <a:lnTo>
                    <a:pt x="37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6" y="135"/>
                  </a:lnTo>
                  <a:lnTo>
                    <a:pt x="39" y="142"/>
                  </a:lnTo>
                  <a:lnTo>
                    <a:pt x="42" y="149"/>
                  </a:lnTo>
                  <a:lnTo>
                    <a:pt x="48" y="157"/>
                  </a:lnTo>
                  <a:lnTo>
                    <a:pt x="48" y="157"/>
                  </a:lnTo>
                  <a:lnTo>
                    <a:pt x="38" y="160"/>
                  </a:lnTo>
                  <a:lnTo>
                    <a:pt x="28" y="165"/>
                  </a:lnTo>
                  <a:lnTo>
                    <a:pt x="20" y="171"/>
                  </a:lnTo>
                  <a:lnTo>
                    <a:pt x="14" y="177"/>
                  </a:lnTo>
                  <a:lnTo>
                    <a:pt x="7" y="184"/>
                  </a:lnTo>
                  <a:lnTo>
                    <a:pt x="3" y="192"/>
                  </a:lnTo>
                  <a:lnTo>
                    <a:pt x="1" y="200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0" y="215"/>
                  </a:lnTo>
                  <a:lnTo>
                    <a:pt x="1" y="221"/>
                  </a:lnTo>
                  <a:lnTo>
                    <a:pt x="3" y="226"/>
                  </a:lnTo>
                  <a:lnTo>
                    <a:pt x="5" y="231"/>
                  </a:lnTo>
                  <a:lnTo>
                    <a:pt x="12" y="241"/>
                  </a:lnTo>
                  <a:lnTo>
                    <a:pt x="21" y="249"/>
                  </a:lnTo>
                  <a:lnTo>
                    <a:pt x="32" y="256"/>
                  </a:lnTo>
                  <a:lnTo>
                    <a:pt x="43" y="261"/>
                  </a:lnTo>
                  <a:lnTo>
                    <a:pt x="57" y="264"/>
                  </a:lnTo>
                  <a:lnTo>
                    <a:pt x="71" y="265"/>
                  </a:lnTo>
                  <a:lnTo>
                    <a:pt x="355" y="265"/>
                  </a:lnTo>
                  <a:lnTo>
                    <a:pt x="355" y="265"/>
                  </a:lnTo>
                  <a:lnTo>
                    <a:pt x="370" y="264"/>
                  </a:lnTo>
                  <a:lnTo>
                    <a:pt x="383" y="261"/>
                  </a:lnTo>
                  <a:lnTo>
                    <a:pt x="395" y="256"/>
                  </a:lnTo>
                  <a:lnTo>
                    <a:pt x="406" y="249"/>
                  </a:lnTo>
                  <a:lnTo>
                    <a:pt x="414" y="241"/>
                  </a:lnTo>
                  <a:lnTo>
                    <a:pt x="421" y="231"/>
                  </a:lnTo>
                  <a:lnTo>
                    <a:pt x="423" y="226"/>
                  </a:lnTo>
                  <a:lnTo>
                    <a:pt x="425" y="221"/>
                  </a:lnTo>
                  <a:lnTo>
                    <a:pt x="426" y="215"/>
                  </a:lnTo>
                  <a:lnTo>
                    <a:pt x="426" y="210"/>
                  </a:lnTo>
                  <a:lnTo>
                    <a:pt x="426" y="210"/>
                  </a:lnTo>
                  <a:lnTo>
                    <a:pt x="426" y="200"/>
                  </a:lnTo>
                  <a:lnTo>
                    <a:pt x="423" y="192"/>
                  </a:lnTo>
                  <a:lnTo>
                    <a:pt x="419" y="184"/>
                  </a:lnTo>
                  <a:lnTo>
                    <a:pt x="413" y="177"/>
                  </a:lnTo>
                  <a:lnTo>
                    <a:pt x="406" y="171"/>
                  </a:lnTo>
                  <a:lnTo>
                    <a:pt x="397" y="165"/>
                  </a:lnTo>
                  <a:lnTo>
                    <a:pt x="389" y="160"/>
                  </a:lnTo>
                  <a:lnTo>
                    <a:pt x="378" y="157"/>
                  </a:lnTo>
                  <a:lnTo>
                    <a:pt x="378" y="1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F5F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37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06625"/>
            <a:ext cx="8572501" cy="3662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8609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06625"/>
            <a:ext cx="8572501" cy="3662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7699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057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92099" y="2433770"/>
            <a:ext cx="4695825" cy="276999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black">
          <a:xfrm>
            <a:off x="8470" y="2814321"/>
            <a:ext cx="6286500" cy="118546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lumMod val="100000"/>
                  <a:alpha val="68000"/>
                </a:schemeClr>
              </a:gs>
              <a:gs pos="100000">
                <a:schemeClr val="bg2">
                  <a:alpha val="0"/>
                  <a:lumMod val="100000"/>
                </a:schemeClr>
              </a:gs>
            </a:gsLst>
            <a:lin ang="0" scaled="1"/>
            <a:tileRect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68580" bIns="34290" rtlCol="0" anchor="ctr"/>
          <a:lstStyle>
            <a:defPPr>
              <a:defRPr lang="en-US"/>
            </a:defPPr>
            <a:lvl1pPr>
              <a:defRPr sz="3200" b="1">
                <a:solidFill>
                  <a:srgbClr val="3D6E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endParaRPr lang="en-US" b="0" dirty="0">
              <a:solidFill>
                <a:srgbClr val="CC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274108" y="3197768"/>
            <a:ext cx="4712758" cy="418576"/>
          </a:xfr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200" b="0" cap="none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8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06625"/>
            <a:ext cx="8572501" cy="3662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7699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500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7699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0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3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 userDrawn="1"/>
        </p:nvSpPr>
        <p:spPr bwMode="gray">
          <a:xfrm>
            <a:off x="0" y="0"/>
            <a:ext cx="9144000" cy="15906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  <a:shade val="30000"/>
                  <a:satMod val="115000"/>
                  <a:alpha val="0"/>
                </a:schemeClr>
              </a:gs>
              <a:gs pos="100000">
                <a:schemeClr val="tx2">
                  <a:lumMod val="85000"/>
                  <a:lumOff val="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2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78969" y="2079889"/>
            <a:ext cx="4712758" cy="403957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388493" y="2624978"/>
            <a:ext cx="4695825" cy="28212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9682" cy="9754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999" y="84664"/>
            <a:ext cx="2645833" cy="491470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4"/>
          <a:srcRect r="13428" b="28025"/>
          <a:stretch/>
        </p:blipFill>
        <p:spPr>
          <a:xfrm>
            <a:off x="7018685" y="4299627"/>
            <a:ext cx="1817463" cy="562609"/>
          </a:xfrm>
          <a:prstGeom prst="rect">
            <a:avLst/>
          </a:prstGeom>
        </p:spPr>
      </p:pic>
      <p:pic>
        <p:nvPicPr>
          <p:cNvPr id="5" name="Picture 4" descr="INTEL_Re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6" y="1091364"/>
            <a:ext cx="1201272" cy="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1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795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178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2340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1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4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microsoft.com/office/2007/relationships/hdphoto" Target="../media/hdphoto1.wdp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13.emf"/><Relationship Id="rId13" Type="http://schemas.openxmlformats.org/officeDocument/2006/relationships/image" Target="../media/image14.png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theme" Target="../theme/theme10.xml"/><Relationship Id="rId9" Type="http://schemas.openxmlformats.org/officeDocument/2006/relationships/image" Target="../media/image1.png"/><Relationship Id="rId10" Type="http://schemas.microsoft.com/office/2007/relationships/hdphoto" Target="../media/hdphoto1.wdp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theme" Target="../theme/theme11.xml"/><Relationship Id="rId9" Type="http://schemas.openxmlformats.org/officeDocument/2006/relationships/image" Target="../media/image1.png"/><Relationship Id="rId10" Type="http://schemas.microsoft.com/office/2007/relationships/hdphoto" Target="../media/hdphoto1.wdp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4.xml"/><Relationship Id="rId12" Type="http://schemas.openxmlformats.org/officeDocument/2006/relationships/theme" Target="../theme/theme12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5" Type="http://schemas.openxmlformats.org/officeDocument/2006/relationships/image" Target="../media/image2.png"/><Relationship Id="rId16" Type="http://schemas.openxmlformats.org/officeDocument/2006/relationships/image" Target="../media/image13.emf"/><Relationship Id="rId17" Type="http://schemas.openxmlformats.org/officeDocument/2006/relationships/image" Target="../media/image12.png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microsoft.com/office/2007/relationships/hdphoto" Target="../media/hdphoto1.wdp"/><Relationship Id="rId13" Type="http://schemas.openxmlformats.org/officeDocument/2006/relationships/image" Target="../media/image2.png"/><Relationship Id="rId14" Type="http://schemas.openxmlformats.org/officeDocument/2006/relationships/image" Target="../media/image13.emf"/><Relationship Id="rId15" Type="http://schemas.openxmlformats.org/officeDocument/2006/relationships/image" Target="../media/image12.png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3.xml"/><Relationship Id="rId10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13.emf"/><Relationship Id="rId13" Type="http://schemas.openxmlformats.org/officeDocument/2006/relationships/image" Target="../media/image14.png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theme" Target="../theme/theme14.xml"/><Relationship Id="rId9" Type="http://schemas.openxmlformats.org/officeDocument/2006/relationships/image" Target="../media/image1.png"/><Relationship Id="rId10" Type="http://schemas.microsoft.com/office/2007/relationships/hdphoto" Target="../media/hdphoto1.wdp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13.emf"/><Relationship Id="rId13" Type="http://schemas.openxmlformats.org/officeDocument/2006/relationships/image" Target="../media/image14.png"/><Relationship Id="rId1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27.xml"/><Relationship Id="rId8" Type="http://schemas.openxmlformats.org/officeDocument/2006/relationships/theme" Target="../theme/theme15.xml"/><Relationship Id="rId9" Type="http://schemas.openxmlformats.org/officeDocument/2006/relationships/image" Target="../media/image1.png"/><Relationship Id="rId10" Type="http://schemas.microsoft.com/office/2007/relationships/hdphoto" Target="../media/hdphoto1.wdp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microsoft.com/office/2007/relationships/hdphoto" Target="../media/hdphoto1.wdp"/><Relationship Id="rId13" Type="http://schemas.openxmlformats.org/officeDocument/2006/relationships/image" Target="../media/image19.png"/><Relationship Id="rId1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36.xml"/><Relationship Id="rId10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7.xml"/><Relationship Id="rId12" Type="http://schemas.openxmlformats.org/officeDocument/2006/relationships/image" Target="../media/image1.png"/><Relationship Id="rId13" Type="http://schemas.microsoft.com/office/2007/relationships/hdphoto" Target="../media/hdphoto1.wdp"/><Relationship Id="rId14" Type="http://schemas.openxmlformats.org/officeDocument/2006/relationships/image" Target="../media/image19.png"/><Relationship Id="rId1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8.xml"/><Relationship Id="rId12" Type="http://schemas.openxmlformats.org/officeDocument/2006/relationships/image" Target="../media/image1.png"/><Relationship Id="rId13" Type="http://schemas.microsoft.com/office/2007/relationships/hdphoto" Target="../media/hdphoto1.wdp"/><Relationship Id="rId14" Type="http://schemas.openxmlformats.org/officeDocument/2006/relationships/image" Target="../media/image19.png"/><Relationship Id="rId1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6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13.emf"/><Relationship Id="rId13" Type="http://schemas.openxmlformats.org/officeDocument/2006/relationships/image" Target="../media/image14.png"/><Relationship Id="rId1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3.xml"/><Relationship Id="rId8" Type="http://schemas.openxmlformats.org/officeDocument/2006/relationships/theme" Target="../theme/theme19.xml"/><Relationship Id="rId9" Type="http://schemas.openxmlformats.org/officeDocument/2006/relationships/image" Target="../media/image1.png"/><Relationship Id="rId10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theme" Target="../theme/theme2.xml"/><Relationship Id="rId9" Type="http://schemas.openxmlformats.org/officeDocument/2006/relationships/image" Target="../media/image1.png"/><Relationship Id="rId10" Type="http://schemas.microsoft.com/office/2007/relationships/hdphoto" Target="../media/hdphoto1.wdp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4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3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5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4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6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2.xml"/><Relationship Id="rId8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5.xml"/></Relationships>
</file>

<file path=ppt/slideMasters/_rels/slideMaster23.xml.rels><?xml version="1.0" encoding="UTF-8" standalone="yes"?>
<Relationships xmlns="http://schemas.openxmlformats.org/package/2006/relationships"><Relationship Id="rId11" Type="http://schemas.microsoft.com/office/2007/relationships/hdphoto" Target="../media/hdphoto3.wdp"/><Relationship Id="rId12" Type="http://schemas.openxmlformats.org/officeDocument/2006/relationships/image" Target="../media/image2.png"/><Relationship Id="rId13" Type="http://schemas.openxmlformats.org/officeDocument/2006/relationships/image" Target="../media/image13.emf"/><Relationship Id="rId14" Type="http://schemas.openxmlformats.org/officeDocument/2006/relationships/image" Target="../media/image27.png"/><Relationship Id="rId1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3.xml"/><Relationship Id="rId8" Type="http://schemas.openxmlformats.org/officeDocument/2006/relationships/slideLayout" Target="../slideLayouts/slideLayout204.xml"/><Relationship Id="rId9" Type="http://schemas.openxmlformats.org/officeDocument/2006/relationships/theme" Target="../theme/theme23.xml"/><Relationship Id="rId10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11" Type="http://schemas.microsoft.com/office/2007/relationships/hdphoto" Target="../media/hdphoto4.wdp"/><Relationship Id="rId12" Type="http://schemas.openxmlformats.org/officeDocument/2006/relationships/image" Target="../media/image2.png"/><Relationship Id="rId13" Type="http://schemas.openxmlformats.org/officeDocument/2006/relationships/image" Target="../media/image13.emf"/><Relationship Id="rId14" Type="http://schemas.openxmlformats.org/officeDocument/2006/relationships/image" Target="../media/image27.png"/><Relationship Id="rId1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1.xml"/><Relationship Id="rId8" Type="http://schemas.openxmlformats.org/officeDocument/2006/relationships/slideLayout" Target="../slideLayouts/slideLayout212.xml"/><Relationship Id="rId9" Type="http://schemas.openxmlformats.org/officeDocument/2006/relationships/theme" Target="../theme/theme24.xml"/><Relationship Id="rId10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theme" Target="../theme/theme3.xml"/><Relationship Id="rId9" Type="http://schemas.openxmlformats.org/officeDocument/2006/relationships/image" Target="../media/image1.png"/><Relationship Id="rId10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3" Type="http://schemas.openxmlformats.org/officeDocument/2006/relationships/image" Target="../media/image8.jpe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theme" Target="../theme/theme5.xml"/><Relationship Id="rId9" Type="http://schemas.openxmlformats.org/officeDocument/2006/relationships/image" Target="../media/image1.png"/><Relationship Id="rId10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microsoft.com/office/2007/relationships/hdphoto" Target="../media/hdphoto1.wdp"/><Relationship Id="rId13" Type="http://schemas.openxmlformats.org/officeDocument/2006/relationships/image" Target="../media/image2.png"/><Relationship Id="rId14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theme" Target="../theme/theme7.xml"/><Relationship Id="rId12" Type="http://schemas.openxmlformats.org/officeDocument/2006/relationships/image" Target="../media/image1.png"/><Relationship Id="rId13" Type="http://schemas.microsoft.com/office/2007/relationships/hdphoto" Target="../media/hdphoto1.wdp"/><Relationship Id="rId14" Type="http://schemas.openxmlformats.org/officeDocument/2006/relationships/image" Target="../media/image2.png"/><Relationship Id="rId15" Type="http://schemas.openxmlformats.org/officeDocument/2006/relationships/image" Target="../media/image13.emf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theme" Target="../theme/theme8.xml"/><Relationship Id="rId12" Type="http://schemas.openxmlformats.org/officeDocument/2006/relationships/image" Target="../media/image1.png"/><Relationship Id="rId13" Type="http://schemas.microsoft.com/office/2007/relationships/hdphoto" Target="../media/hdphoto1.wdp"/><Relationship Id="rId14" Type="http://schemas.openxmlformats.org/officeDocument/2006/relationships/image" Target="../media/image2.png"/><Relationship Id="rId15" Type="http://schemas.openxmlformats.org/officeDocument/2006/relationships/image" Target="../media/image13.emf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1.xml"/></Relationships>
</file>

<file path=ppt/slideMasters/_rels/slideMaster9.xml.rels><?xml version="1.0" encoding="UTF-8" standalone="yes"?>
<Relationships xmlns="http://schemas.openxmlformats.org/package/2006/relationships"><Relationship Id="rId11" Type="http://schemas.microsoft.com/office/2007/relationships/hdphoto" Target="../media/hdphoto1.wdp"/><Relationship Id="rId12" Type="http://schemas.openxmlformats.org/officeDocument/2006/relationships/image" Target="../media/image2.png"/><Relationship Id="rId13" Type="http://schemas.openxmlformats.org/officeDocument/2006/relationships/image" Target="../media/image13.emf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theme" Target="../theme/theme9.xml"/><Relationship Id="rId1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549714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 smtClean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solidFill>
                  <a:srgbClr val="5F5F5F"/>
                </a:solidFill>
                <a:latin typeface="Arial"/>
              </a:rPr>
              <a:pPr/>
              <a:t>‹#›</a:t>
            </a:fld>
            <a:endParaRPr lang="en-US" sz="700" dirty="0" smtClean="0">
              <a:solidFill>
                <a:srgbClr val="5F5F5F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 userDrawn="1"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 err="1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00" y="47565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Box 85"/>
          <p:cNvSpPr txBox="1"/>
          <p:nvPr userDrawn="1"/>
        </p:nvSpPr>
        <p:spPr bwMode="gray">
          <a:xfrm>
            <a:off x="503755" y="4935514"/>
            <a:ext cx="1401313" cy="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>
                <a:solidFill>
                  <a:srgbClr val="5F5F5F"/>
                </a:solidFill>
              </a:rPr>
              <a:t>© 2017 WIND RIVER. ALL RIGHTS RESERVED.</a:t>
            </a:r>
            <a:endParaRPr lang="en-US" sz="500" dirty="0">
              <a:solidFill>
                <a:srgbClr val="5F5F5F"/>
              </a:solidFill>
            </a:endParaRPr>
          </a:p>
        </p:txBody>
      </p:sp>
      <p:pic>
        <p:nvPicPr>
          <p:cNvPr id="13" name="Picture 12" descr="INTEL_Red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08" y="4975316"/>
            <a:ext cx="878706" cy="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69" r:id="rId1"/>
    <p:sldLayoutId id="2147486565" r:id="rId2"/>
    <p:sldLayoutId id="2147486561" r:id="rId3"/>
    <p:sldLayoutId id="2147486566" r:id="rId4"/>
    <p:sldLayoutId id="2147486562" r:id="rId5"/>
    <p:sldLayoutId id="2147486571" r:id="rId6"/>
    <p:sldLayoutId id="2147486568" r:id="rId7"/>
    <p:sldLayoutId id="2147486591" r:id="rId8"/>
    <p:sldLayoutId id="2147486836" r:id="rId9"/>
    <p:sldLayoutId id="214748690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2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549714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 smtClean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latin typeface="Arial"/>
              </a:rPr>
              <a:pPr/>
              <a:t>‹#›</a:t>
            </a:fld>
            <a:endParaRPr lang="en-US" sz="700" dirty="0" smtClean="0">
              <a:latin typeface="Arial"/>
            </a:endParaRPr>
          </a:p>
        </p:txBody>
      </p:sp>
      <p:sp>
        <p:nvSpPr>
          <p:cNvPr id="3" name="TextBox 2"/>
          <p:cNvSpPr txBox="1"/>
          <p:nvPr userDrawn="1"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000" dirty="0" err="1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00" y="47565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 rotWithShape="1">
          <a:blip r:embed="rId12"/>
          <a:srcRect l="1848" r="8652" b="18152"/>
          <a:stretch/>
        </p:blipFill>
        <p:spPr>
          <a:xfrm>
            <a:off x="3407164" y="4841411"/>
            <a:ext cx="2320749" cy="228137"/>
          </a:xfrm>
          <a:prstGeom prst="rect">
            <a:avLst/>
          </a:prstGeom>
        </p:spPr>
      </p:pic>
      <p:sp>
        <p:nvSpPr>
          <p:cNvPr id="86" name="TextBox 85"/>
          <p:cNvSpPr txBox="1"/>
          <p:nvPr userDrawn="1"/>
        </p:nvSpPr>
        <p:spPr bwMode="gray">
          <a:xfrm>
            <a:off x="503755" y="4935514"/>
            <a:ext cx="1401313" cy="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13" name="Picture 12" descr="INTEL_Re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08" y="4975316"/>
            <a:ext cx="878706" cy="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3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97" r:id="rId1"/>
    <p:sldLayoutId id="2147486798" r:id="rId2"/>
    <p:sldLayoutId id="2147486799" r:id="rId3"/>
    <p:sldLayoutId id="2147486800" r:id="rId4"/>
    <p:sldLayoutId id="2147486801" r:id="rId5"/>
    <p:sldLayoutId id="2147486802" r:id="rId6"/>
    <p:sldLayoutId id="214748680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2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 userDrawn="1"/>
        </p:nvSpPr>
        <p:spPr bwMode="gray">
          <a:xfrm>
            <a:off x="0" y="0"/>
            <a:ext cx="9144000" cy="15906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  <a:shade val="30000"/>
                  <a:satMod val="115000"/>
                  <a:alpha val="0"/>
                </a:schemeClr>
              </a:gs>
              <a:gs pos="100000">
                <a:schemeClr val="tx2">
                  <a:lumMod val="85000"/>
                  <a:lumOff val="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506625"/>
            <a:ext cx="8572501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 smtClean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847753"/>
            <a:ext cx="1106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pPr/>
              <a:t>‹#›</a:t>
            </a:fld>
            <a:endParaRPr lang="en-US" sz="700" dirty="0" smtClean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92658" y="4752120"/>
            <a:ext cx="8551343" cy="392025"/>
            <a:chOff x="592658" y="4752120"/>
            <a:chExt cx="8551343" cy="392025"/>
          </a:xfrm>
        </p:grpSpPr>
        <p:sp>
          <p:nvSpPr>
            <p:cNvPr id="102" name="TextBox 101"/>
            <p:cNvSpPr txBox="1"/>
            <p:nvPr userDrawn="1"/>
          </p:nvSpPr>
          <p:spPr bwMode="gray">
            <a:xfrm>
              <a:off x="592658" y="4847753"/>
              <a:ext cx="1615827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defTabSz="914400" fontAlgn="auto">
                <a:spcBef>
                  <a:spcPts val="0"/>
                </a:spcBef>
                <a:spcAft>
                  <a:spcPts val="0"/>
                </a:spcAft>
                <a:defRPr sz="800">
                  <a:solidFill>
                    <a:srgbClr val="5F5F5F"/>
                  </a:solidFill>
                  <a:latin typeface="Arial"/>
                  <a:ea typeface="+mn-ea"/>
                </a:defRPr>
              </a:lvl1pPr>
            </a:lstStyle>
            <a:p>
              <a:r>
                <a:rPr lang="en-US" sz="700" dirty="0" smtClean="0">
                  <a:solidFill>
                    <a:srgbClr val="FFFFFF">
                      <a:lumMod val="65000"/>
                    </a:srgbClr>
                  </a:solidFill>
                </a:rPr>
                <a:t>© 2015 Wind River. All Rights Reserved.</a:t>
              </a:r>
              <a:endParaRPr lang="en-US" sz="700" dirty="0">
                <a:solidFill>
                  <a:srgbClr val="FFFFFF">
                    <a:lumMod val="65000"/>
                  </a:srgbClr>
                </a:solidFill>
              </a:endParaRPr>
            </a:p>
          </p:txBody>
        </p:sp>
        <p:cxnSp>
          <p:nvCxnSpPr>
            <p:cNvPr id="6" name="Straight Connector 5"/>
            <p:cNvCxnSpPr/>
            <p:nvPr userDrawn="1"/>
          </p:nvCxnSpPr>
          <p:spPr bwMode="gray">
            <a:xfrm flipH="1">
              <a:off x="2257572" y="4901325"/>
              <a:ext cx="6229608" cy="3471"/>
            </a:xfrm>
            <a:prstGeom prst="line">
              <a:avLst/>
            </a:prstGeom>
            <a:solidFill>
              <a:schemeClr val="accent2"/>
            </a:solidFill>
            <a:ln w="9525" cap="flat" cmpd="sng" algn="ctr">
              <a:gradFill>
                <a:gsLst>
                  <a:gs pos="0">
                    <a:schemeClr val="bg1"/>
                  </a:gs>
                  <a:gs pos="1900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3" name="Picture 2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3600" y="4752120"/>
              <a:ext cx="660401" cy="39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0" name="Group 29"/>
            <p:cNvGrpSpPr/>
            <p:nvPr userDrawn="1"/>
          </p:nvGrpSpPr>
          <p:grpSpPr>
            <a:xfrm>
              <a:off x="3770949" y="4797225"/>
              <a:ext cx="2003565" cy="216027"/>
              <a:chOff x="3770949" y="4797225"/>
              <a:chExt cx="2003565" cy="216027"/>
            </a:xfrm>
          </p:grpSpPr>
          <p:grpSp>
            <p:nvGrpSpPr>
              <p:cNvPr id="31" name="Group 30"/>
              <p:cNvGrpSpPr/>
              <p:nvPr userDrawn="1"/>
            </p:nvGrpSpPr>
            <p:grpSpPr>
              <a:xfrm>
                <a:off x="5212944" y="4802764"/>
                <a:ext cx="204064" cy="204064"/>
                <a:chOff x="5152095" y="4802764"/>
                <a:chExt cx="204064" cy="204064"/>
              </a:xfrm>
            </p:grpSpPr>
            <p:sp>
              <p:nvSpPr>
                <p:cNvPr id="76" name="Oval 75"/>
                <p:cNvSpPr/>
                <p:nvPr userDrawn="1"/>
              </p:nvSpPr>
              <p:spPr bwMode="gray">
                <a:xfrm>
                  <a:off x="5152095" y="4802764"/>
                  <a:ext cx="204064" cy="204064"/>
                </a:xfrm>
                <a:prstGeom prst="ellipse">
                  <a:avLst/>
                </a:prstGeom>
                <a:solidFill>
                  <a:schemeClr val="tx2">
                    <a:lumMod val="85000"/>
                    <a:lumOff val="15000"/>
                  </a:schemeClr>
                </a:solidFill>
                <a:ln w="19050">
                  <a:noFill/>
                  <a:round/>
                  <a:headEnd/>
                  <a:tailEnd/>
                </a:ln>
                <a:effectLst/>
                <a:extLst/>
              </p:spPr>
              <p:txBody>
                <a:bodyPr wrap="square" rtlCol="0" anchor="ctr"/>
                <a:lstStyle/>
                <a:p>
                  <a:pPr algn="ctr"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kern="0" dirty="0" smtClean="0">
                    <a:solidFill>
                      <a:srgbClr val="5F5F5F"/>
                    </a:solidFill>
                    <a:latin typeface="Arial"/>
                    <a:ea typeface="ＭＳ Ｐゴシック" charset="0"/>
                    <a:cs typeface="ＭＳ Ｐゴシック" charset="0"/>
                  </a:endParaRPr>
                </a:p>
              </p:txBody>
            </p:sp>
            <p:grpSp>
              <p:nvGrpSpPr>
                <p:cNvPr id="77" name="Group 76"/>
                <p:cNvGrpSpPr/>
                <p:nvPr userDrawn="1"/>
              </p:nvGrpSpPr>
              <p:grpSpPr>
                <a:xfrm>
                  <a:off x="5181908" y="4845984"/>
                  <a:ext cx="144439" cy="132570"/>
                  <a:chOff x="5547617" y="4845984"/>
                  <a:chExt cx="144439" cy="132570"/>
                </a:xfrm>
              </p:grpSpPr>
              <p:sp>
                <p:nvSpPr>
                  <p:cNvPr id="78" name="Freeform 36"/>
                  <p:cNvSpPr>
                    <a:spLocks/>
                  </p:cNvSpPr>
                  <p:nvPr userDrawn="1"/>
                </p:nvSpPr>
                <p:spPr bwMode="gray">
                  <a:xfrm flipH="1">
                    <a:off x="5600236" y="4883307"/>
                    <a:ext cx="39403" cy="95247"/>
                  </a:xfrm>
                  <a:custGeom>
                    <a:avLst/>
                    <a:gdLst>
                      <a:gd name="T0" fmla="*/ 264 w 415"/>
                      <a:gd name="T1" fmla="*/ 224 h 1003"/>
                      <a:gd name="T2" fmla="*/ 265 w 415"/>
                      <a:gd name="T3" fmla="*/ 219 h 1003"/>
                      <a:gd name="T4" fmla="*/ 287 w 415"/>
                      <a:gd name="T5" fmla="*/ 202 h 1003"/>
                      <a:gd name="T6" fmla="*/ 287 w 415"/>
                      <a:gd name="T7" fmla="*/ 43 h 1003"/>
                      <a:gd name="T8" fmla="*/ 129 w 415"/>
                      <a:gd name="T9" fmla="*/ 43 h 1003"/>
                      <a:gd name="T10" fmla="*/ 129 w 415"/>
                      <a:gd name="T11" fmla="*/ 202 h 1003"/>
                      <a:gd name="T12" fmla="*/ 151 w 415"/>
                      <a:gd name="T13" fmla="*/ 218 h 1003"/>
                      <a:gd name="T14" fmla="*/ 152 w 415"/>
                      <a:gd name="T15" fmla="*/ 224 h 1003"/>
                      <a:gd name="T16" fmla="*/ 3 w 415"/>
                      <a:gd name="T17" fmla="*/ 976 h 1003"/>
                      <a:gd name="T18" fmla="*/ 26 w 415"/>
                      <a:gd name="T19" fmla="*/ 1003 h 1003"/>
                      <a:gd name="T20" fmla="*/ 82 w 415"/>
                      <a:gd name="T21" fmla="*/ 1003 h 1003"/>
                      <a:gd name="T22" fmla="*/ 115 w 415"/>
                      <a:gd name="T23" fmla="*/ 976 h 1003"/>
                      <a:gd name="T24" fmla="*/ 208 w 415"/>
                      <a:gd name="T25" fmla="*/ 508 h 1003"/>
                      <a:gd name="T26" fmla="*/ 300 w 415"/>
                      <a:gd name="T27" fmla="*/ 976 h 1003"/>
                      <a:gd name="T28" fmla="*/ 334 w 415"/>
                      <a:gd name="T29" fmla="*/ 1003 h 1003"/>
                      <a:gd name="T30" fmla="*/ 390 w 415"/>
                      <a:gd name="T31" fmla="*/ 1003 h 1003"/>
                      <a:gd name="T32" fmla="*/ 412 w 415"/>
                      <a:gd name="T33" fmla="*/ 976 h 1003"/>
                      <a:gd name="T34" fmla="*/ 264 w 415"/>
                      <a:gd name="T35" fmla="*/ 224 h 10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15" h="1003">
                        <a:moveTo>
                          <a:pt x="264" y="224"/>
                        </a:moveTo>
                        <a:cubicBezTo>
                          <a:pt x="265" y="219"/>
                          <a:pt x="265" y="219"/>
                          <a:pt x="265" y="219"/>
                        </a:cubicBezTo>
                        <a:cubicBezTo>
                          <a:pt x="273" y="214"/>
                          <a:pt x="280" y="209"/>
                          <a:pt x="287" y="202"/>
                        </a:cubicBezTo>
                        <a:cubicBezTo>
                          <a:pt x="331" y="158"/>
                          <a:pt x="331" y="87"/>
                          <a:pt x="287" y="43"/>
                        </a:cubicBezTo>
                        <a:cubicBezTo>
                          <a:pt x="244" y="0"/>
                          <a:pt x="173" y="0"/>
                          <a:pt x="129" y="43"/>
                        </a:cubicBezTo>
                        <a:cubicBezTo>
                          <a:pt x="85" y="87"/>
                          <a:pt x="85" y="158"/>
                          <a:pt x="129" y="202"/>
                        </a:cubicBezTo>
                        <a:cubicBezTo>
                          <a:pt x="136" y="208"/>
                          <a:pt x="143" y="214"/>
                          <a:pt x="151" y="218"/>
                        </a:cubicBezTo>
                        <a:cubicBezTo>
                          <a:pt x="152" y="224"/>
                          <a:pt x="152" y="224"/>
                          <a:pt x="152" y="224"/>
                        </a:cubicBezTo>
                        <a:cubicBezTo>
                          <a:pt x="3" y="976"/>
                          <a:pt x="3" y="976"/>
                          <a:pt x="3" y="976"/>
                        </a:cubicBezTo>
                        <a:cubicBezTo>
                          <a:pt x="0" y="991"/>
                          <a:pt x="10" y="1003"/>
                          <a:pt x="26" y="1003"/>
                        </a:cubicBezTo>
                        <a:cubicBezTo>
                          <a:pt x="82" y="1003"/>
                          <a:pt x="82" y="1003"/>
                          <a:pt x="82" y="1003"/>
                        </a:cubicBezTo>
                        <a:cubicBezTo>
                          <a:pt x="97" y="1003"/>
                          <a:pt x="112" y="991"/>
                          <a:pt x="115" y="976"/>
                        </a:cubicBezTo>
                        <a:cubicBezTo>
                          <a:pt x="208" y="508"/>
                          <a:pt x="208" y="508"/>
                          <a:pt x="208" y="508"/>
                        </a:cubicBezTo>
                        <a:cubicBezTo>
                          <a:pt x="300" y="976"/>
                          <a:pt x="300" y="976"/>
                          <a:pt x="300" y="976"/>
                        </a:cubicBezTo>
                        <a:cubicBezTo>
                          <a:pt x="303" y="991"/>
                          <a:pt x="318" y="1003"/>
                          <a:pt x="334" y="1003"/>
                        </a:cubicBezTo>
                        <a:cubicBezTo>
                          <a:pt x="390" y="1003"/>
                          <a:pt x="390" y="1003"/>
                          <a:pt x="390" y="1003"/>
                        </a:cubicBezTo>
                        <a:cubicBezTo>
                          <a:pt x="405" y="1003"/>
                          <a:pt x="415" y="991"/>
                          <a:pt x="412" y="976"/>
                        </a:cubicBezTo>
                        <a:lnTo>
                          <a:pt x="264" y="22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Freeform 37"/>
                  <p:cNvSpPr>
                    <a:spLocks/>
                  </p:cNvSpPr>
                  <p:nvPr userDrawn="1"/>
                </p:nvSpPr>
                <p:spPr bwMode="gray">
                  <a:xfrm flipH="1">
                    <a:off x="5655100" y="4845984"/>
                    <a:ext cx="36956" cy="97327"/>
                  </a:xfrm>
                  <a:custGeom>
                    <a:avLst/>
                    <a:gdLst>
                      <a:gd name="T0" fmla="*/ 363 w 389"/>
                      <a:gd name="T1" fmla="*/ 118 h 1025"/>
                      <a:gd name="T2" fmla="*/ 363 w 389"/>
                      <a:gd name="T3" fmla="*/ 25 h 1025"/>
                      <a:gd name="T4" fmla="*/ 270 w 389"/>
                      <a:gd name="T5" fmla="*/ 25 h 1025"/>
                      <a:gd name="T6" fmla="*/ 270 w 389"/>
                      <a:gd name="T7" fmla="*/ 1006 h 1025"/>
                      <a:gd name="T8" fmla="*/ 316 w 389"/>
                      <a:gd name="T9" fmla="*/ 1025 h 1025"/>
                      <a:gd name="T10" fmla="*/ 363 w 389"/>
                      <a:gd name="T11" fmla="*/ 1006 h 1025"/>
                      <a:gd name="T12" fmla="*/ 363 w 389"/>
                      <a:gd name="T13" fmla="*/ 913 h 1025"/>
                      <a:gd name="T14" fmla="*/ 363 w 389"/>
                      <a:gd name="T15" fmla="*/ 118 h 10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89" h="1025">
                        <a:moveTo>
                          <a:pt x="363" y="118"/>
                        </a:moveTo>
                        <a:cubicBezTo>
                          <a:pt x="389" y="93"/>
                          <a:pt x="389" y="51"/>
                          <a:pt x="363" y="25"/>
                        </a:cubicBezTo>
                        <a:cubicBezTo>
                          <a:pt x="337" y="0"/>
                          <a:pt x="296" y="0"/>
                          <a:pt x="270" y="25"/>
                        </a:cubicBezTo>
                        <a:cubicBezTo>
                          <a:pt x="0" y="296"/>
                          <a:pt x="0" y="735"/>
                          <a:pt x="270" y="1006"/>
                        </a:cubicBezTo>
                        <a:cubicBezTo>
                          <a:pt x="283" y="1019"/>
                          <a:pt x="300" y="1025"/>
                          <a:pt x="316" y="1025"/>
                        </a:cubicBezTo>
                        <a:cubicBezTo>
                          <a:pt x="333" y="1025"/>
                          <a:pt x="350" y="1019"/>
                          <a:pt x="363" y="1006"/>
                        </a:cubicBezTo>
                        <a:cubicBezTo>
                          <a:pt x="389" y="980"/>
                          <a:pt x="389" y="938"/>
                          <a:pt x="363" y="913"/>
                        </a:cubicBezTo>
                        <a:cubicBezTo>
                          <a:pt x="144" y="694"/>
                          <a:pt x="144" y="337"/>
                          <a:pt x="363" y="11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Freeform 38"/>
                  <p:cNvSpPr>
                    <a:spLocks/>
                  </p:cNvSpPr>
                  <p:nvPr userDrawn="1"/>
                </p:nvSpPr>
                <p:spPr bwMode="gray">
                  <a:xfrm flipH="1">
                    <a:off x="5547617" y="4845984"/>
                    <a:ext cx="36956" cy="97327"/>
                  </a:xfrm>
                  <a:custGeom>
                    <a:avLst/>
                    <a:gdLst>
                      <a:gd name="T0" fmla="*/ 118 w 389"/>
                      <a:gd name="T1" fmla="*/ 25 h 1025"/>
                      <a:gd name="T2" fmla="*/ 25 w 389"/>
                      <a:gd name="T3" fmla="*/ 25 h 1025"/>
                      <a:gd name="T4" fmla="*/ 25 w 389"/>
                      <a:gd name="T5" fmla="*/ 118 h 1025"/>
                      <a:gd name="T6" fmla="*/ 25 w 389"/>
                      <a:gd name="T7" fmla="*/ 913 h 1025"/>
                      <a:gd name="T8" fmla="*/ 25 w 389"/>
                      <a:gd name="T9" fmla="*/ 1006 h 1025"/>
                      <a:gd name="T10" fmla="*/ 72 w 389"/>
                      <a:gd name="T11" fmla="*/ 1025 h 1025"/>
                      <a:gd name="T12" fmla="*/ 118 w 389"/>
                      <a:gd name="T13" fmla="*/ 1006 h 1025"/>
                      <a:gd name="T14" fmla="*/ 118 w 389"/>
                      <a:gd name="T15" fmla="*/ 25 h 10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89" h="1025">
                        <a:moveTo>
                          <a:pt x="118" y="25"/>
                        </a:moveTo>
                        <a:cubicBezTo>
                          <a:pt x="93" y="0"/>
                          <a:pt x="51" y="0"/>
                          <a:pt x="25" y="25"/>
                        </a:cubicBezTo>
                        <a:cubicBezTo>
                          <a:pt x="0" y="51"/>
                          <a:pt x="0" y="93"/>
                          <a:pt x="25" y="118"/>
                        </a:cubicBezTo>
                        <a:cubicBezTo>
                          <a:pt x="244" y="337"/>
                          <a:pt x="244" y="694"/>
                          <a:pt x="25" y="913"/>
                        </a:cubicBezTo>
                        <a:cubicBezTo>
                          <a:pt x="0" y="938"/>
                          <a:pt x="0" y="980"/>
                          <a:pt x="25" y="1006"/>
                        </a:cubicBezTo>
                        <a:cubicBezTo>
                          <a:pt x="38" y="1019"/>
                          <a:pt x="55" y="1025"/>
                          <a:pt x="72" y="1025"/>
                        </a:cubicBezTo>
                        <a:cubicBezTo>
                          <a:pt x="89" y="1025"/>
                          <a:pt x="106" y="1019"/>
                          <a:pt x="118" y="1006"/>
                        </a:cubicBezTo>
                        <a:cubicBezTo>
                          <a:pt x="389" y="735"/>
                          <a:pt x="389" y="296"/>
                          <a:pt x="118" y="2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Freeform 39"/>
                  <p:cNvSpPr>
                    <a:spLocks/>
                  </p:cNvSpPr>
                  <p:nvPr userDrawn="1"/>
                </p:nvSpPr>
                <p:spPr bwMode="gray">
                  <a:xfrm flipH="1">
                    <a:off x="5635153" y="4865931"/>
                    <a:ext cx="25943" cy="57434"/>
                  </a:xfrm>
                  <a:custGeom>
                    <a:avLst/>
                    <a:gdLst>
                      <a:gd name="T0" fmla="*/ 247 w 273"/>
                      <a:gd name="T1" fmla="*/ 493 h 605"/>
                      <a:gd name="T2" fmla="*/ 247 w 273"/>
                      <a:gd name="T3" fmla="*/ 118 h 605"/>
                      <a:gd name="T4" fmla="*/ 247 w 273"/>
                      <a:gd name="T5" fmla="*/ 25 h 605"/>
                      <a:gd name="T6" fmla="*/ 154 w 273"/>
                      <a:gd name="T7" fmla="*/ 25 h 605"/>
                      <a:gd name="T8" fmla="*/ 154 w 273"/>
                      <a:gd name="T9" fmla="*/ 586 h 605"/>
                      <a:gd name="T10" fmla="*/ 201 w 273"/>
                      <a:gd name="T11" fmla="*/ 605 h 605"/>
                      <a:gd name="T12" fmla="*/ 247 w 273"/>
                      <a:gd name="T13" fmla="*/ 586 h 605"/>
                      <a:gd name="T14" fmla="*/ 247 w 273"/>
                      <a:gd name="T15" fmla="*/ 493 h 6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" h="605">
                        <a:moveTo>
                          <a:pt x="247" y="493"/>
                        </a:moveTo>
                        <a:cubicBezTo>
                          <a:pt x="144" y="389"/>
                          <a:pt x="144" y="222"/>
                          <a:pt x="247" y="118"/>
                        </a:cubicBezTo>
                        <a:cubicBezTo>
                          <a:pt x="273" y="93"/>
                          <a:pt x="273" y="51"/>
                          <a:pt x="247" y="25"/>
                        </a:cubicBezTo>
                        <a:cubicBezTo>
                          <a:pt x="221" y="0"/>
                          <a:pt x="180" y="0"/>
                          <a:pt x="154" y="25"/>
                        </a:cubicBezTo>
                        <a:cubicBezTo>
                          <a:pt x="0" y="180"/>
                          <a:pt x="0" y="431"/>
                          <a:pt x="154" y="586"/>
                        </a:cubicBezTo>
                        <a:cubicBezTo>
                          <a:pt x="167" y="598"/>
                          <a:pt x="184" y="605"/>
                          <a:pt x="201" y="605"/>
                        </a:cubicBezTo>
                        <a:cubicBezTo>
                          <a:pt x="217" y="605"/>
                          <a:pt x="234" y="598"/>
                          <a:pt x="247" y="586"/>
                        </a:cubicBezTo>
                        <a:cubicBezTo>
                          <a:pt x="273" y="560"/>
                          <a:pt x="273" y="518"/>
                          <a:pt x="247" y="49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Freeform 40"/>
                  <p:cNvSpPr>
                    <a:spLocks/>
                  </p:cNvSpPr>
                  <p:nvPr userDrawn="1"/>
                </p:nvSpPr>
                <p:spPr bwMode="gray">
                  <a:xfrm flipH="1">
                    <a:off x="5582289" y="4865931"/>
                    <a:ext cx="22231" cy="57434"/>
                  </a:xfrm>
                  <a:custGeom>
                    <a:avLst/>
                    <a:gdLst>
                      <a:gd name="T0" fmla="*/ 118 w 234"/>
                      <a:gd name="T1" fmla="*/ 25 h 605"/>
                      <a:gd name="T2" fmla="*/ 25 w 234"/>
                      <a:gd name="T3" fmla="*/ 25 h 605"/>
                      <a:gd name="T4" fmla="*/ 25 w 234"/>
                      <a:gd name="T5" fmla="*/ 118 h 605"/>
                      <a:gd name="T6" fmla="*/ 103 w 234"/>
                      <a:gd name="T7" fmla="*/ 305 h 605"/>
                      <a:gd name="T8" fmla="*/ 25 w 234"/>
                      <a:gd name="T9" fmla="*/ 493 h 605"/>
                      <a:gd name="T10" fmla="*/ 25 w 234"/>
                      <a:gd name="T11" fmla="*/ 586 h 605"/>
                      <a:gd name="T12" fmla="*/ 72 w 234"/>
                      <a:gd name="T13" fmla="*/ 605 h 605"/>
                      <a:gd name="T14" fmla="*/ 118 w 234"/>
                      <a:gd name="T15" fmla="*/ 586 h 605"/>
                      <a:gd name="T16" fmla="*/ 234 w 234"/>
                      <a:gd name="T17" fmla="*/ 305 h 605"/>
                      <a:gd name="T18" fmla="*/ 118 w 234"/>
                      <a:gd name="T19" fmla="*/ 25 h 6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4" h="605">
                        <a:moveTo>
                          <a:pt x="118" y="25"/>
                        </a:moveTo>
                        <a:cubicBezTo>
                          <a:pt x="93" y="0"/>
                          <a:pt x="51" y="0"/>
                          <a:pt x="25" y="25"/>
                        </a:cubicBezTo>
                        <a:cubicBezTo>
                          <a:pt x="0" y="51"/>
                          <a:pt x="0" y="93"/>
                          <a:pt x="25" y="118"/>
                        </a:cubicBezTo>
                        <a:cubicBezTo>
                          <a:pt x="75" y="168"/>
                          <a:pt x="103" y="235"/>
                          <a:pt x="103" y="305"/>
                        </a:cubicBezTo>
                        <a:cubicBezTo>
                          <a:pt x="103" y="376"/>
                          <a:pt x="75" y="443"/>
                          <a:pt x="25" y="493"/>
                        </a:cubicBezTo>
                        <a:cubicBezTo>
                          <a:pt x="0" y="518"/>
                          <a:pt x="0" y="560"/>
                          <a:pt x="25" y="586"/>
                        </a:cubicBezTo>
                        <a:cubicBezTo>
                          <a:pt x="38" y="598"/>
                          <a:pt x="55" y="605"/>
                          <a:pt x="72" y="605"/>
                        </a:cubicBezTo>
                        <a:cubicBezTo>
                          <a:pt x="89" y="605"/>
                          <a:pt x="105" y="598"/>
                          <a:pt x="118" y="586"/>
                        </a:cubicBezTo>
                        <a:cubicBezTo>
                          <a:pt x="193" y="511"/>
                          <a:pt x="234" y="411"/>
                          <a:pt x="234" y="305"/>
                        </a:cubicBezTo>
                        <a:cubicBezTo>
                          <a:pt x="234" y="200"/>
                          <a:pt x="193" y="100"/>
                          <a:pt x="118" y="2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32" name="Group 31"/>
              <p:cNvGrpSpPr/>
              <p:nvPr userDrawn="1"/>
            </p:nvGrpSpPr>
            <p:grpSpPr>
              <a:xfrm>
                <a:off x="5570450" y="4802764"/>
                <a:ext cx="204064" cy="204064"/>
                <a:chOff x="5513300" y="4802764"/>
                <a:chExt cx="204064" cy="204064"/>
              </a:xfrm>
            </p:grpSpPr>
            <p:sp>
              <p:nvSpPr>
                <p:cNvPr id="74" name="Oval 73"/>
                <p:cNvSpPr/>
                <p:nvPr userDrawn="1"/>
              </p:nvSpPr>
              <p:spPr bwMode="gray">
                <a:xfrm>
                  <a:off x="5513300" y="4802764"/>
                  <a:ext cx="204064" cy="204064"/>
                </a:xfrm>
                <a:prstGeom prst="ellipse">
                  <a:avLst/>
                </a:prstGeom>
                <a:solidFill>
                  <a:schemeClr val="tx2">
                    <a:lumMod val="85000"/>
                    <a:lumOff val="15000"/>
                  </a:schemeClr>
                </a:solidFill>
                <a:ln w="19050">
                  <a:noFill/>
                  <a:round/>
                  <a:headEnd/>
                  <a:tailEnd/>
                </a:ln>
                <a:effectLst/>
                <a:extLst/>
              </p:spPr>
              <p:txBody>
                <a:bodyPr wrap="square" rtlCol="0" anchor="ctr"/>
                <a:lstStyle/>
                <a:p>
                  <a:pPr algn="ctr"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kern="0" dirty="0" smtClean="0">
                    <a:solidFill>
                      <a:srgbClr val="5F5F5F"/>
                    </a:solidFill>
                    <a:latin typeface="Arial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75" name="Freeform 5"/>
                <p:cNvSpPr>
                  <a:spLocks/>
                </p:cNvSpPr>
                <p:nvPr userDrawn="1"/>
              </p:nvSpPr>
              <p:spPr bwMode="gray">
                <a:xfrm>
                  <a:off x="5547173" y="4854474"/>
                  <a:ext cx="136318" cy="84799"/>
                </a:xfrm>
                <a:custGeom>
                  <a:avLst/>
                  <a:gdLst/>
                  <a:ahLst/>
                  <a:cxnLst>
                    <a:cxn ang="0">
                      <a:pos x="378" y="157"/>
                    </a:cxn>
                    <a:cxn ang="0">
                      <a:pos x="388" y="142"/>
                    </a:cxn>
                    <a:cxn ang="0">
                      <a:pos x="391" y="126"/>
                    </a:cxn>
                    <a:cxn ang="0">
                      <a:pos x="391" y="120"/>
                    </a:cxn>
                    <a:cxn ang="0">
                      <a:pos x="388" y="109"/>
                    </a:cxn>
                    <a:cxn ang="0">
                      <a:pos x="378" y="94"/>
                    </a:cxn>
                    <a:cxn ang="0">
                      <a:pos x="359" y="79"/>
                    </a:cxn>
                    <a:cxn ang="0">
                      <a:pos x="334" y="71"/>
                    </a:cxn>
                    <a:cxn ang="0">
                      <a:pos x="320" y="70"/>
                    </a:cxn>
                    <a:cxn ang="0">
                      <a:pos x="302" y="72"/>
                    </a:cxn>
                    <a:cxn ang="0">
                      <a:pos x="302" y="70"/>
                    </a:cxn>
                    <a:cxn ang="0">
                      <a:pos x="302" y="62"/>
                    </a:cxn>
                    <a:cxn ang="0">
                      <a:pos x="298" y="49"/>
                    </a:cxn>
                    <a:cxn ang="0">
                      <a:pos x="291" y="36"/>
                    </a:cxn>
                    <a:cxn ang="0">
                      <a:pos x="282" y="25"/>
                    </a:cxn>
                    <a:cxn ang="0">
                      <a:pos x="270" y="16"/>
                    </a:cxn>
                    <a:cxn ang="0">
                      <a:pos x="255" y="8"/>
                    </a:cxn>
                    <a:cxn ang="0">
                      <a:pos x="239" y="3"/>
                    </a:cxn>
                    <a:cxn ang="0">
                      <a:pos x="223" y="0"/>
                    </a:cxn>
                    <a:cxn ang="0">
                      <a:pos x="213" y="0"/>
                    </a:cxn>
                    <a:cxn ang="0">
                      <a:pos x="195" y="1"/>
                    </a:cxn>
                    <a:cxn ang="0">
                      <a:pos x="179" y="5"/>
                    </a:cxn>
                    <a:cxn ang="0">
                      <a:pos x="163" y="12"/>
                    </a:cxn>
                    <a:cxn ang="0">
                      <a:pos x="150" y="20"/>
                    </a:cxn>
                    <a:cxn ang="0">
                      <a:pos x="140" y="31"/>
                    </a:cxn>
                    <a:cxn ang="0">
                      <a:pos x="131" y="42"/>
                    </a:cxn>
                    <a:cxn ang="0">
                      <a:pos x="126" y="55"/>
                    </a:cxn>
                    <a:cxn ang="0">
                      <a:pos x="124" y="70"/>
                    </a:cxn>
                    <a:cxn ang="0">
                      <a:pos x="125" y="72"/>
                    </a:cxn>
                    <a:cxn ang="0">
                      <a:pos x="115" y="70"/>
                    </a:cxn>
                    <a:cxn ang="0">
                      <a:pos x="107" y="70"/>
                    </a:cxn>
                    <a:cxn ang="0">
                      <a:pos x="78" y="74"/>
                    </a:cxn>
                    <a:cxn ang="0">
                      <a:pos x="56" y="86"/>
                    </a:cxn>
                    <a:cxn ang="0">
                      <a:pos x="41" y="104"/>
                    </a:cxn>
                    <a:cxn ang="0">
                      <a:pos x="37" y="114"/>
                    </a:cxn>
                    <a:cxn ang="0">
                      <a:pos x="36" y="126"/>
                    </a:cxn>
                    <a:cxn ang="0">
                      <a:pos x="36" y="135"/>
                    </a:cxn>
                    <a:cxn ang="0">
                      <a:pos x="42" y="149"/>
                    </a:cxn>
                    <a:cxn ang="0">
                      <a:pos x="48" y="157"/>
                    </a:cxn>
                    <a:cxn ang="0">
                      <a:pos x="28" y="165"/>
                    </a:cxn>
                    <a:cxn ang="0">
                      <a:pos x="14" y="177"/>
                    </a:cxn>
                    <a:cxn ang="0">
                      <a:pos x="3" y="192"/>
                    </a:cxn>
                    <a:cxn ang="0">
                      <a:pos x="0" y="210"/>
                    </a:cxn>
                    <a:cxn ang="0">
                      <a:pos x="0" y="215"/>
                    </a:cxn>
                    <a:cxn ang="0">
                      <a:pos x="3" y="226"/>
                    </a:cxn>
                    <a:cxn ang="0">
                      <a:pos x="12" y="241"/>
                    </a:cxn>
                    <a:cxn ang="0">
                      <a:pos x="32" y="256"/>
                    </a:cxn>
                    <a:cxn ang="0">
                      <a:pos x="57" y="264"/>
                    </a:cxn>
                    <a:cxn ang="0">
                      <a:pos x="355" y="265"/>
                    </a:cxn>
                    <a:cxn ang="0">
                      <a:pos x="370" y="264"/>
                    </a:cxn>
                    <a:cxn ang="0">
                      <a:pos x="395" y="256"/>
                    </a:cxn>
                    <a:cxn ang="0">
                      <a:pos x="414" y="241"/>
                    </a:cxn>
                    <a:cxn ang="0">
                      <a:pos x="423" y="226"/>
                    </a:cxn>
                    <a:cxn ang="0">
                      <a:pos x="426" y="215"/>
                    </a:cxn>
                    <a:cxn ang="0">
                      <a:pos x="426" y="210"/>
                    </a:cxn>
                    <a:cxn ang="0">
                      <a:pos x="423" y="192"/>
                    </a:cxn>
                    <a:cxn ang="0">
                      <a:pos x="413" y="177"/>
                    </a:cxn>
                    <a:cxn ang="0">
                      <a:pos x="397" y="165"/>
                    </a:cxn>
                    <a:cxn ang="0">
                      <a:pos x="378" y="157"/>
                    </a:cxn>
                  </a:cxnLst>
                  <a:rect l="0" t="0" r="r" b="b"/>
                  <a:pathLst>
                    <a:path w="426" h="265">
                      <a:moveTo>
                        <a:pt x="378" y="157"/>
                      </a:moveTo>
                      <a:lnTo>
                        <a:pt x="378" y="157"/>
                      </a:lnTo>
                      <a:lnTo>
                        <a:pt x="384" y="149"/>
                      </a:lnTo>
                      <a:lnTo>
                        <a:pt x="388" y="142"/>
                      </a:lnTo>
                      <a:lnTo>
                        <a:pt x="390" y="135"/>
                      </a:lnTo>
                      <a:lnTo>
                        <a:pt x="391" y="126"/>
                      </a:lnTo>
                      <a:lnTo>
                        <a:pt x="391" y="126"/>
                      </a:lnTo>
                      <a:lnTo>
                        <a:pt x="391" y="120"/>
                      </a:lnTo>
                      <a:lnTo>
                        <a:pt x="390" y="114"/>
                      </a:lnTo>
                      <a:lnTo>
                        <a:pt x="388" y="109"/>
                      </a:lnTo>
                      <a:lnTo>
                        <a:pt x="386" y="104"/>
                      </a:lnTo>
                      <a:lnTo>
                        <a:pt x="378" y="94"/>
                      </a:lnTo>
                      <a:lnTo>
                        <a:pt x="370" y="86"/>
                      </a:lnTo>
                      <a:lnTo>
                        <a:pt x="359" y="79"/>
                      </a:lnTo>
                      <a:lnTo>
                        <a:pt x="348" y="74"/>
                      </a:lnTo>
                      <a:lnTo>
                        <a:pt x="334" y="71"/>
                      </a:lnTo>
                      <a:lnTo>
                        <a:pt x="320" y="70"/>
                      </a:lnTo>
                      <a:lnTo>
                        <a:pt x="320" y="70"/>
                      </a:lnTo>
                      <a:lnTo>
                        <a:pt x="311" y="70"/>
                      </a:lnTo>
                      <a:lnTo>
                        <a:pt x="302" y="72"/>
                      </a:lnTo>
                      <a:lnTo>
                        <a:pt x="302" y="72"/>
                      </a:lnTo>
                      <a:lnTo>
                        <a:pt x="302" y="70"/>
                      </a:lnTo>
                      <a:lnTo>
                        <a:pt x="302" y="70"/>
                      </a:lnTo>
                      <a:lnTo>
                        <a:pt x="302" y="62"/>
                      </a:lnTo>
                      <a:lnTo>
                        <a:pt x="300" y="55"/>
                      </a:lnTo>
                      <a:lnTo>
                        <a:pt x="298" y="49"/>
                      </a:lnTo>
                      <a:lnTo>
                        <a:pt x="295" y="42"/>
                      </a:lnTo>
                      <a:lnTo>
                        <a:pt x="291" y="36"/>
                      </a:lnTo>
                      <a:lnTo>
                        <a:pt x="287" y="31"/>
                      </a:lnTo>
                      <a:lnTo>
                        <a:pt x="282" y="25"/>
                      </a:lnTo>
                      <a:lnTo>
                        <a:pt x="277" y="20"/>
                      </a:lnTo>
                      <a:lnTo>
                        <a:pt x="270" y="16"/>
                      </a:lnTo>
                      <a:lnTo>
                        <a:pt x="263" y="12"/>
                      </a:lnTo>
                      <a:lnTo>
                        <a:pt x="255" y="8"/>
                      </a:lnTo>
                      <a:lnTo>
                        <a:pt x="248" y="5"/>
                      </a:lnTo>
                      <a:lnTo>
                        <a:pt x="239" y="3"/>
                      </a:lnTo>
                      <a:lnTo>
                        <a:pt x="231" y="1"/>
                      </a:lnTo>
                      <a:lnTo>
                        <a:pt x="223" y="0"/>
                      </a:lnTo>
                      <a:lnTo>
                        <a:pt x="213" y="0"/>
                      </a:lnTo>
                      <a:lnTo>
                        <a:pt x="213" y="0"/>
                      </a:lnTo>
                      <a:lnTo>
                        <a:pt x="204" y="0"/>
                      </a:lnTo>
                      <a:lnTo>
                        <a:pt x="195" y="1"/>
                      </a:lnTo>
                      <a:lnTo>
                        <a:pt x="186" y="3"/>
                      </a:lnTo>
                      <a:lnTo>
                        <a:pt x="179" y="5"/>
                      </a:lnTo>
                      <a:lnTo>
                        <a:pt x="171" y="8"/>
                      </a:lnTo>
                      <a:lnTo>
                        <a:pt x="163" y="12"/>
                      </a:lnTo>
                      <a:lnTo>
                        <a:pt x="157" y="16"/>
                      </a:lnTo>
                      <a:lnTo>
                        <a:pt x="150" y="20"/>
                      </a:lnTo>
                      <a:lnTo>
                        <a:pt x="145" y="25"/>
                      </a:lnTo>
                      <a:lnTo>
                        <a:pt x="140" y="31"/>
                      </a:lnTo>
                      <a:lnTo>
                        <a:pt x="135" y="36"/>
                      </a:lnTo>
                      <a:lnTo>
                        <a:pt x="131" y="42"/>
                      </a:lnTo>
                      <a:lnTo>
                        <a:pt x="128" y="49"/>
                      </a:lnTo>
                      <a:lnTo>
                        <a:pt x="126" y="55"/>
                      </a:lnTo>
                      <a:lnTo>
                        <a:pt x="125" y="62"/>
                      </a:lnTo>
                      <a:lnTo>
                        <a:pt x="124" y="70"/>
                      </a:lnTo>
                      <a:lnTo>
                        <a:pt x="124" y="70"/>
                      </a:lnTo>
                      <a:lnTo>
                        <a:pt x="125" y="72"/>
                      </a:lnTo>
                      <a:lnTo>
                        <a:pt x="125" y="72"/>
                      </a:lnTo>
                      <a:lnTo>
                        <a:pt x="115" y="70"/>
                      </a:lnTo>
                      <a:lnTo>
                        <a:pt x="107" y="70"/>
                      </a:lnTo>
                      <a:lnTo>
                        <a:pt x="107" y="70"/>
                      </a:lnTo>
                      <a:lnTo>
                        <a:pt x="92" y="71"/>
                      </a:lnTo>
                      <a:lnTo>
                        <a:pt x="78" y="74"/>
                      </a:lnTo>
                      <a:lnTo>
                        <a:pt x="67" y="79"/>
                      </a:lnTo>
                      <a:lnTo>
                        <a:pt x="56" y="86"/>
                      </a:lnTo>
                      <a:lnTo>
                        <a:pt x="48" y="94"/>
                      </a:lnTo>
                      <a:lnTo>
                        <a:pt x="41" y="104"/>
                      </a:lnTo>
                      <a:lnTo>
                        <a:pt x="39" y="109"/>
                      </a:lnTo>
                      <a:lnTo>
                        <a:pt x="37" y="114"/>
                      </a:lnTo>
                      <a:lnTo>
                        <a:pt x="36" y="120"/>
                      </a:lnTo>
                      <a:lnTo>
                        <a:pt x="36" y="126"/>
                      </a:lnTo>
                      <a:lnTo>
                        <a:pt x="36" y="126"/>
                      </a:lnTo>
                      <a:lnTo>
                        <a:pt x="36" y="135"/>
                      </a:lnTo>
                      <a:lnTo>
                        <a:pt x="39" y="142"/>
                      </a:lnTo>
                      <a:lnTo>
                        <a:pt x="42" y="149"/>
                      </a:lnTo>
                      <a:lnTo>
                        <a:pt x="48" y="157"/>
                      </a:lnTo>
                      <a:lnTo>
                        <a:pt x="48" y="157"/>
                      </a:lnTo>
                      <a:lnTo>
                        <a:pt x="38" y="160"/>
                      </a:lnTo>
                      <a:lnTo>
                        <a:pt x="28" y="165"/>
                      </a:lnTo>
                      <a:lnTo>
                        <a:pt x="20" y="171"/>
                      </a:lnTo>
                      <a:lnTo>
                        <a:pt x="14" y="177"/>
                      </a:lnTo>
                      <a:lnTo>
                        <a:pt x="7" y="184"/>
                      </a:lnTo>
                      <a:lnTo>
                        <a:pt x="3" y="192"/>
                      </a:lnTo>
                      <a:lnTo>
                        <a:pt x="1" y="200"/>
                      </a:lnTo>
                      <a:lnTo>
                        <a:pt x="0" y="210"/>
                      </a:lnTo>
                      <a:lnTo>
                        <a:pt x="0" y="210"/>
                      </a:lnTo>
                      <a:lnTo>
                        <a:pt x="0" y="215"/>
                      </a:lnTo>
                      <a:lnTo>
                        <a:pt x="1" y="221"/>
                      </a:lnTo>
                      <a:lnTo>
                        <a:pt x="3" y="226"/>
                      </a:lnTo>
                      <a:lnTo>
                        <a:pt x="5" y="231"/>
                      </a:lnTo>
                      <a:lnTo>
                        <a:pt x="12" y="241"/>
                      </a:lnTo>
                      <a:lnTo>
                        <a:pt x="21" y="249"/>
                      </a:lnTo>
                      <a:lnTo>
                        <a:pt x="32" y="256"/>
                      </a:lnTo>
                      <a:lnTo>
                        <a:pt x="43" y="261"/>
                      </a:lnTo>
                      <a:lnTo>
                        <a:pt x="57" y="264"/>
                      </a:lnTo>
                      <a:lnTo>
                        <a:pt x="71" y="265"/>
                      </a:lnTo>
                      <a:lnTo>
                        <a:pt x="355" y="265"/>
                      </a:lnTo>
                      <a:lnTo>
                        <a:pt x="355" y="265"/>
                      </a:lnTo>
                      <a:lnTo>
                        <a:pt x="370" y="264"/>
                      </a:lnTo>
                      <a:lnTo>
                        <a:pt x="383" y="261"/>
                      </a:lnTo>
                      <a:lnTo>
                        <a:pt x="395" y="256"/>
                      </a:lnTo>
                      <a:lnTo>
                        <a:pt x="406" y="249"/>
                      </a:lnTo>
                      <a:lnTo>
                        <a:pt x="414" y="241"/>
                      </a:lnTo>
                      <a:lnTo>
                        <a:pt x="421" y="231"/>
                      </a:lnTo>
                      <a:lnTo>
                        <a:pt x="423" y="226"/>
                      </a:lnTo>
                      <a:lnTo>
                        <a:pt x="425" y="221"/>
                      </a:lnTo>
                      <a:lnTo>
                        <a:pt x="426" y="215"/>
                      </a:lnTo>
                      <a:lnTo>
                        <a:pt x="426" y="210"/>
                      </a:lnTo>
                      <a:lnTo>
                        <a:pt x="426" y="210"/>
                      </a:lnTo>
                      <a:lnTo>
                        <a:pt x="426" y="200"/>
                      </a:lnTo>
                      <a:lnTo>
                        <a:pt x="423" y="192"/>
                      </a:lnTo>
                      <a:lnTo>
                        <a:pt x="419" y="184"/>
                      </a:lnTo>
                      <a:lnTo>
                        <a:pt x="413" y="177"/>
                      </a:lnTo>
                      <a:lnTo>
                        <a:pt x="406" y="171"/>
                      </a:lnTo>
                      <a:lnTo>
                        <a:pt x="397" y="165"/>
                      </a:lnTo>
                      <a:lnTo>
                        <a:pt x="389" y="160"/>
                      </a:lnTo>
                      <a:lnTo>
                        <a:pt x="378" y="157"/>
                      </a:lnTo>
                      <a:lnTo>
                        <a:pt x="378" y="157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270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rgbClr val="5F5F5F"/>
                    </a:solidFill>
                  </a:endParaRPr>
                </a:p>
              </p:txBody>
            </p:sp>
          </p:grpSp>
          <p:grpSp>
            <p:nvGrpSpPr>
              <p:cNvPr id="33" name="Group 32"/>
              <p:cNvGrpSpPr/>
              <p:nvPr userDrawn="1"/>
            </p:nvGrpSpPr>
            <p:grpSpPr bwMode="gray">
              <a:xfrm>
                <a:off x="3770949" y="4797225"/>
                <a:ext cx="216027" cy="216027"/>
                <a:chOff x="1676399" y="895350"/>
                <a:chExt cx="304800" cy="304800"/>
              </a:xfrm>
            </p:grpSpPr>
            <p:sp>
              <p:nvSpPr>
                <p:cNvPr id="72" name="Oval 71"/>
                <p:cNvSpPr/>
                <p:nvPr userDrawn="1"/>
              </p:nvSpPr>
              <p:spPr bwMode="gray">
                <a:xfrm>
                  <a:off x="1676399" y="895350"/>
                  <a:ext cx="304800" cy="304800"/>
                </a:xfrm>
                <a:prstGeom prst="ellipse">
                  <a:avLst/>
                </a:prstGeom>
                <a:solidFill>
                  <a:schemeClr val="tx2">
                    <a:lumMod val="85000"/>
                    <a:lumOff val="15000"/>
                  </a:schemeClr>
                </a:solidFill>
                <a:ln w="19050">
                  <a:noFill/>
                  <a:round/>
                  <a:headEnd/>
                  <a:tailEnd/>
                </a:ln>
                <a:effectLst/>
                <a:extLst/>
              </p:spPr>
              <p:txBody>
                <a:bodyPr wrap="square" rtlCol="0" anchor="ctr"/>
                <a:lstStyle/>
                <a:p>
                  <a:pPr algn="ctr"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kern="0" dirty="0" smtClean="0">
                    <a:solidFill>
                      <a:srgbClr val="5F5F5F"/>
                    </a:solidFill>
                    <a:latin typeface="Arial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73" name="Freeform 11"/>
                <p:cNvSpPr>
                  <a:spLocks/>
                </p:cNvSpPr>
                <p:nvPr userDrawn="1"/>
              </p:nvSpPr>
              <p:spPr bwMode="gray">
                <a:xfrm>
                  <a:off x="1726683" y="928563"/>
                  <a:ext cx="204233" cy="233408"/>
                </a:xfrm>
                <a:custGeom>
                  <a:avLst/>
                  <a:gdLst>
                    <a:gd name="T0" fmla="*/ 325 w 618"/>
                    <a:gd name="T1" fmla="*/ 683 h 706"/>
                    <a:gd name="T2" fmla="*/ 423 w 618"/>
                    <a:gd name="T3" fmla="*/ 695 h 706"/>
                    <a:gd name="T4" fmla="*/ 341 w 618"/>
                    <a:gd name="T5" fmla="*/ 606 h 706"/>
                    <a:gd name="T6" fmla="*/ 340 w 618"/>
                    <a:gd name="T7" fmla="*/ 494 h 706"/>
                    <a:gd name="T8" fmla="*/ 348 w 618"/>
                    <a:gd name="T9" fmla="*/ 360 h 706"/>
                    <a:gd name="T10" fmla="*/ 427 w 618"/>
                    <a:gd name="T11" fmla="*/ 384 h 706"/>
                    <a:gd name="T12" fmla="*/ 617 w 618"/>
                    <a:gd name="T13" fmla="*/ 484 h 706"/>
                    <a:gd name="T14" fmla="*/ 611 w 618"/>
                    <a:gd name="T15" fmla="*/ 438 h 706"/>
                    <a:gd name="T16" fmla="*/ 538 w 618"/>
                    <a:gd name="T17" fmla="*/ 359 h 706"/>
                    <a:gd name="T18" fmla="*/ 524 w 618"/>
                    <a:gd name="T19" fmla="*/ 322 h 706"/>
                    <a:gd name="T20" fmla="*/ 513 w 618"/>
                    <a:gd name="T21" fmla="*/ 338 h 706"/>
                    <a:gd name="T22" fmla="*/ 496 w 618"/>
                    <a:gd name="T23" fmla="*/ 340 h 706"/>
                    <a:gd name="T24" fmla="*/ 443 w 618"/>
                    <a:gd name="T25" fmla="*/ 290 h 706"/>
                    <a:gd name="T26" fmla="*/ 430 w 618"/>
                    <a:gd name="T27" fmla="*/ 238 h 706"/>
                    <a:gd name="T28" fmla="*/ 418 w 618"/>
                    <a:gd name="T29" fmla="*/ 256 h 706"/>
                    <a:gd name="T30" fmla="*/ 398 w 618"/>
                    <a:gd name="T31" fmla="*/ 254 h 706"/>
                    <a:gd name="T32" fmla="*/ 337 w 618"/>
                    <a:gd name="T33" fmla="*/ 185 h 706"/>
                    <a:gd name="T34" fmla="*/ 305 w 618"/>
                    <a:gd name="T35" fmla="*/ 0 h 706"/>
                    <a:gd name="T36" fmla="*/ 274 w 618"/>
                    <a:gd name="T37" fmla="*/ 185 h 706"/>
                    <a:gd name="T38" fmla="*/ 218 w 618"/>
                    <a:gd name="T39" fmla="*/ 253 h 706"/>
                    <a:gd name="T40" fmla="*/ 196 w 618"/>
                    <a:gd name="T41" fmla="*/ 258 h 706"/>
                    <a:gd name="T42" fmla="*/ 183 w 618"/>
                    <a:gd name="T43" fmla="*/ 240 h 706"/>
                    <a:gd name="T44" fmla="*/ 170 w 618"/>
                    <a:gd name="T45" fmla="*/ 283 h 706"/>
                    <a:gd name="T46" fmla="*/ 117 w 618"/>
                    <a:gd name="T47" fmla="*/ 344 h 706"/>
                    <a:gd name="T48" fmla="*/ 99 w 618"/>
                    <a:gd name="T49" fmla="*/ 344 h 706"/>
                    <a:gd name="T50" fmla="*/ 86 w 618"/>
                    <a:gd name="T51" fmla="*/ 322 h 706"/>
                    <a:gd name="T52" fmla="*/ 73 w 618"/>
                    <a:gd name="T53" fmla="*/ 369 h 706"/>
                    <a:gd name="T54" fmla="*/ 8 w 618"/>
                    <a:gd name="T55" fmla="*/ 441 h 706"/>
                    <a:gd name="T56" fmla="*/ 3 w 618"/>
                    <a:gd name="T57" fmla="*/ 485 h 706"/>
                    <a:gd name="T58" fmla="*/ 181 w 618"/>
                    <a:gd name="T59" fmla="*/ 387 h 706"/>
                    <a:gd name="T60" fmla="*/ 267 w 618"/>
                    <a:gd name="T61" fmla="*/ 361 h 706"/>
                    <a:gd name="T62" fmla="*/ 275 w 618"/>
                    <a:gd name="T63" fmla="*/ 494 h 706"/>
                    <a:gd name="T64" fmla="*/ 272 w 618"/>
                    <a:gd name="T65" fmla="*/ 612 h 706"/>
                    <a:gd name="T66" fmla="*/ 193 w 618"/>
                    <a:gd name="T67" fmla="*/ 693 h 706"/>
                    <a:gd name="T68" fmla="*/ 293 w 618"/>
                    <a:gd name="T69" fmla="*/ 684 h 706"/>
                    <a:gd name="T70" fmla="*/ 308 w 618"/>
                    <a:gd name="T71" fmla="*/ 706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18" h="706">
                      <a:moveTo>
                        <a:pt x="317" y="690"/>
                      </a:moveTo>
                      <a:cubicBezTo>
                        <a:pt x="319" y="684"/>
                        <a:pt x="323" y="683"/>
                        <a:pt x="325" y="683"/>
                      </a:cubicBezTo>
                      <a:cubicBezTo>
                        <a:pt x="417" y="704"/>
                        <a:pt x="417" y="704"/>
                        <a:pt x="417" y="704"/>
                      </a:cubicBezTo>
                      <a:cubicBezTo>
                        <a:pt x="421" y="704"/>
                        <a:pt x="423" y="700"/>
                        <a:pt x="423" y="695"/>
                      </a:cubicBezTo>
                      <a:cubicBezTo>
                        <a:pt x="423" y="687"/>
                        <a:pt x="419" y="679"/>
                        <a:pt x="413" y="673"/>
                      </a:cubicBezTo>
                      <a:cubicBezTo>
                        <a:pt x="341" y="606"/>
                        <a:pt x="341" y="606"/>
                        <a:pt x="341" y="606"/>
                      </a:cubicBezTo>
                      <a:cubicBezTo>
                        <a:pt x="335" y="601"/>
                        <a:pt x="334" y="597"/>
                        <a:pt x="334" y="592"/>
                      </a:cubicBezTo>
                      <a:cubicBezTo>
                        <a:pt x="334" y="581"/>
                        <a:pt x="340" y="569"/>
                        <a:pt x="340" y="494"/>
                      </a:cubicBezTo>
                      <a:cubicBezTo>
                        <a:pt x="340" y="387"/>
                        <a:pt x="340" y="387"/>
                        <a:pt x="340" y="387"/>
                      </a:cubicBezTo>
                      <a:cubicBezTo>
                        <a:pt x="340" y="366"/>
                        <a:pt x="340" y="360"/>
                        <a:pt x="348" y="360"/>
                      </a:cubicBezTo>
                      <a:cubicBezTo>
                        <a:pt x="349" y="360"/>
                        <a:pt x="353" y="362"/>
                        <a:pt x="361" y="364"/>
                      </a:cubicBezTo>
                      <a:cubicBezTo>
                        <a:pt x="427" y="384"/>
                        <a:pt x="427" y="384"/>
                        <a:pt x="427" y="384"/>
                      </a:cubicBezTo>
                      <a:cubicBezTo>
                        <a:pt x="438" y="387"/>
                        <a:pt x="448" y="391"/>
                        <a:pt x="463" y="399"/>
                      </a:cubicBezTo>
                      <a:cubicBezTo>
                        <a:pt x="617" y="484"/>
                        <a:pt x="617" y="484"/>
                        <a:pt x="617" y="484"/>
                      </a:cubicBezTo>
                      <a:cubicBezTo>
                        <a:pt x="618" y="458"/>
                        <a:pt x="618" y="458"/>
                        <a:pt x="618" y="458"/>
                      </a:cubicBezTo>
                      <a:cubicBezTo>
                        <a:pt x="618" y="447"/>
                        <a:pt x="618" y="444"/>
                        <a:pt x="611" y="438"/>
                      </a:cubicBezTo>
                      <a:cubicBezTo>
                        <a:pt x="545" y="381"/>
                        <a:pt x="545" y="381"/>
                        <a:pt x="545" y="381"/>
                      </a:cubicBezTo>
                      <a:cubicBezTo>
                        <a:pt x="538" y="375"/>
                        <a:pt x="538" y="374"/>
                        <a:pt x="538" y="359"/>
                      </a:cubicBezTo>
                      <a:cubicBezTo>
                        <a:pt x="538" y="337"/>
                        <a:pt x="538" y="337"/>
                        <a:pt x="538" y="337"/>
                      </a:cubicBezTo>
                      <a:cubicBezTo>
                        <a:pt x="538" y="326"/>
                        <a:pt x="537" y="322"/>
                        <a:pt x="524" y="322"/>
                      </a:cubicBezTo>
                      <a:cubicBezTo>
                        <a:pt x="516" y="322"/>
                        <a:pt x="513" y="324"/>
                        <a:pt x="513" y="331"/>
                      </a:cubicBezTo>
                      <a:cubicBezTo>
                        <a:pt x="513" y="338"/>
                        <a:pt x="513" y="338"/>
                        <a:pt x="513" y="338"/>
                      </a:cubicBezTo>
                      <a:cubicBezTo>
                        <a:pt x="513" y="342"/>
                        <a:pt x="509" y="345"/>
                        <a:pt x="506" y="345"/>
                      </a:cubicBezTo>
                      <a:cubicBezTo>
                        <a:pt x="505" y="345"/>
                        <a:pt x="502" y="345"/>
                        <a:pt x="496" y="340"/>
                      </a:cubicBezTo>
                      <a:cubicBezTo>
                        <a:pt x="449" y="299"/>
                        <a:pt x="449" y="299"/>
                        <a:pt x="449" y="299"/>
                      </a:cubicBezTo>
                      <a:cubicBezTo>
                        <a:pt x="444" y="295"/>
                        <a:pt x="443" y="292"/>
                        <a:pt x="443" y="290"/>
                      </a:cubicBezTo>
                      <a:cubicBezTo>
                        <a:pt x="445" y="251"/>
                        <a:pt x="445" y="251"/>
                        <a:pt x="445" y="251"/>
                      </a:cubicBezTo>
                      <a:cubicBezTo>
                        <a:pt x="445" y="241"/>
                        <a:pt x="442" y="238"/>
                        <a:pt x="430" y="238"/>
                      </a:cubicBezTo>
                      <a:cubicBezTo>
                        <a:pt x="421" y="238"/>
                        <a:pt x="418" y="241"/>
                        <a:pt x="418" y="250"/>
                      </a:cubicBezTo>
                      <a:cubicBezTo>
                        <a:pt x="418" y="256"/>
                        <a:pt x="418" y="256"/>
                        <a:pt x="418" y="256"/>
                      </a:cubicBezTo>
                      <a:cubicBezTo>
                        <a:pt x="418" y="260"/>
                        <a:pt x="415" y="263"/>
                        <a:pt x="411" y="263"/>
                      </a:cubicBezTo>
                      <a:cubicBezTo>
                        <a:pt x="407" y="263"/>
                        <a:pt x="404" y="260"/>
                        <a:pt x="398" y="254"/>
                      </a:cubicBezTo>
                      <a:cubicBezTo>
                        <a:pt x="348" y="211"/>
                        <a:pt x="348" y="211"/>
                        <a:pt x="348" y="211"/>
                      </a:cubicBezTo>
                      <a:cubicBezTo>
                        <a:pt x="338" y="202"/>
                        <a:pt x="338" y="202"/>
                        <a:pt x="337" y="185"/>
                      </a:cubicBezTo>
                      <a:cubicBezTo>
                        <a:pt x="336" y="144"/>
                        <a:pt x="336" y="144"/>
                        <a:pt x="336" y="144"/>
                      </a:cubicBezTo>
                      <a:cubicBezTo>
                        <a:pt x="334" y="73"/>
                        <a:pt x="324" y="0"/>
                        <a:pt x="305" y="0"/>
                      </a:cubicBezTo>
                      <a:cubicBezTo>
                        <a:pt x="285" y="0"/>
                        <a:pt x="275" y="87"/>
                        <a:pt x="274" y="144"/>
                      </a:cubicBezTo>
                      <a:cubicBezTo>
                        <a:pt x="274" y="185"/>
                        <a:pt x="274" y="185"/>
                        <a:pt x="274" y="185"/>
                      </a:cubicBezTo>
                      <a:cubicBezTo>
                        <a:pt x="274" y="202"/>
                        <a:pt x="274" y="203"/>
                        <a:pt x="264" y="212"/>
                      </a:cubicBezTo>
                      <a:cubicBezTo>
                        <a:pt x="218" y="253"/>
                        <a:pt x="218" y="253"/>
                        <a:pt x="218" y="253"/>
                      </a:cubicBezTo>
                      <a:cubicBezTo>
                        <a:pt x="209" y="262"/>
                        <a:pt x="204" y="263"/>
                        <a:pt x="201" y="263"/>
                      </a:cubicBezTo>
                      <a:cubicBezTo>
                        <a:pt x="198" y="263"/>
                        <a:pt x="196" y="261"/>
                        <a:pt x="196" y="258"/>
                      </a:cubicBezTo>
                      <a:cubicBezTo>
                        <a:pt x="196" y="252"/>
                        <a:pt x="196" y="252"/>
                        <a:pt x="196" y="252"/>
                      </a:cubicBezTo>
                      <a:cubicBezTo>
                        <a:pt x="196" y="244"/>
                        <a:pt x="195" y="240"/>
                        <a:pt x="183" y="240"/>
                      </a:cubicBezTo>
                      <a:cubicBezTo>
                        <a:pt x="170" y="240"/>
                        <a:pt x="170" y="245"/>
                        <a:pt x="170" y="258"/>
                      </a:cubicBezTo>
                      <a:cubicBezTo>
                        <a:pt x="170" y="283"/>
                        <a:pt x="170" y="283"/>
                        <a:pt x="170" y="283"/>
                      </a:cubicBezTo>
                      <a:cubicBezTo>
                        <a:pt x="170" y="294"/>
                        <a:pt x="169" y="298"/>
                        <a:pt x="161" y="304"/>
                      </a:cubicBezTo>
                      <a:cubicBezTo>
                        <a:pt x="117" y="344"/>
                        <a:pt x="117" y="344"/>
                        <a:pt x="117" y="344"/>
                      </a:cubicBezTo>
                      <a:cubicBezTo>
                        <a:pt x="110" y="349"/>
                        <a:pt x="106" y="351"/>
                        <a:pt x="104" y="351"/>
                      </a:cubicBezTo>
                      <a:cubicBezTo>
                        <a:pt x="102" y="351"/>
                        <a:pt x="99" y="348"/>
                        <a:pt x="99" y="344"/>
                      </a:cubicBezTo>
                      <a:cubicBezTo>
                        <a:pt x="99" y="334"/>
                        <a:pt x="99" y="334"/>
                        <a:pt x="99" y="334"/>
                      </a:cubicBezTo>
                      <a:cubicBezTo>
                        <a:pt x="99" y="324"/>
                        <a:pt x="96" y="322"/>
                        <a:pt x="86" y="322"/>
                      </a:cubicBezTo>
                      <a:cubicBezTo>
                        <a:pt x="75" y="322"/>
                        <a:pt x="73" y="327"/>
                        <a:pt x="73" y="340"/>
                      </a:cubicBezTo>
                      <a:cubicBezTo>
                        <a:pt x="73" y="369"/>
                        <a:pt x="73" y="369"/>
                        <a:pt x="73" y="369"/>
                      </a:cubicBezTo>
                      <a:cubicBezTo>
                        <a:pt x="73" y="382"/>
                        <a:pt x="72" y="384"/>
                        <a:pt x="63" y="392"/>
                      </a:cubicBezTo>
                      <a:cubicBezTo>
                        <a:pt x="8" y="441"/>
                        <a:pt x="8" y="441"/>
                        <a:pt x="8" y="441"/>
                      </a:cubicBezTo>
                      <a:cubicBezTo>
                        <a:pt x="0" y="448"/>
                        <a:pt x="0" y="449"/>
                        <a:pt x="0" y="457"/>
                      </a:cubicBezTo>
                      <a:cubicBezTo>
                        <a:pt x="3" y="485"/>
                        <a:pt x="3" y="485"/>
                        <a:pt x="3" y="485"/>
                      </a:cubicBezTo>
                      <a:cubicBezTo>
                        <a:pt x="147" y="401"/>
                        <a:pt x="147" y="401"/>
                        <a:pt x="147" y="401"/>
                      </a:cubicBezTo>
                      <a:cubicBezTo>
                        <a:pt x="162" y="392"/>
                        <a:pt x="163" y="392"/>
                        <a:pt x="181" y="387"/>
                      </a:cubicBezTo>
                      <a:cubicBezTo>
                        <a:pt x="248" y="366"/>
                        <a:pt x="248" y="366"/>
                        <a:pt x="248" y="366"/>
                      </a:cubicBezTo>
                      <a:cubicBezTo>
                        <a:pt x="259" y="362"/>
                        <a:pt x="265" y="361"/>
                        <a:pt x="267" y="361"/>
                      </a:cubicBezTo>
                      <a:cubicBezTo>
                        <a:pt x="275" y="361"/>
                        <a:pt x="275" y="367"/>
                        <a:pt x="275" y="387"/>
                      </a:cubicBezTo>
                      <a:cubicBezTo>
                        <a:pt x="275" y="494"/>
                        <a:pt x="275" y="494"/>
                        <a:pt x="275" y="494"/>
                      </a:cubicBezTo>
                      <a:cubicBezTo>
                        <a:pt x="275" y="587"/>
                        <a:pt x="281" y="574"/>
                        <a:pt x="281" y="593"/>
                      </a:cubicBezTo>
                      <a:cubicBezTo>
                        <a:pt x="281" y="599"/>
                        <a:pt x="279" y="605"/>
                        <a:pt x="272" y="612"/>
                      </a:cubicBezTo>
                      <a:cubicBezTo>
                        <a:pt x="202" y="677"/>
                        <a:pt x="202" y="677"/>
                        <a:pt x="202" y="677"/>
                      </a:cubicBezTo>
                      <a:cubicBezTo>
                        <a:pt x="195" y="683"/>
                        <a:pt x="193" y="686"/>
                        <a:pt x="193" y="693"/>
                      </a:cubicBezTo>
                      <a:cubicBezTo>
                        <a:pt x="193" y="705"/>
                        <a:pt x="195" y="706"/>
                        <a:pt x="199" y="706"/>
                      </a:cubicBezTo>
                      <a:cubicBezTo>
                        <a:pt x="293" y="684"/>
                        <a:pt x="293" y="684"/>
                        <a:pt x="293" y="684"/>
                      </a:cubicBezTo>
                      <a:cubicBezTo>
                        <a:pt x="296" y="684"/>
                        <a:pt x="299" y="686"/>
                        <a:pt x="300" y="688"/>
                      </a:cubicBezTo>
                      <a:cubicBezTo>
                        <a:pt x="308" y="706"/>
                        <a:pt x="308" y="706"/>
                        <a:pt x="308" y="706"/>
                      </a:cubicBezTo>
                      <a:lnTo>
                        <a:pt x="317" y="690"/>
                      </a:lnTo>
                      <a:close/>
                    </a:path>
                  </a:pathLst>
                </a:custGeom>
                <a:solidFill>
                  <a:srgbClr val="FFFFFF">
                    <a:lumMod val="6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0" name="Group 39"/>
              <p:cNvGrpSpPr/>
              <p:nvPr userDrawn="1"/>
            </p:nvGrpSpPr>
            <p:grpSpPr>
              <a:xfrm>
                <a:off x="4497928" y="4802764"/>
                <a:ext cx="204064" cy="204064"/>
                <a:chOff x="4331741" y="4802764"/>
                <a:chExt cx="204064" cy="204064"/>
              </a:xfrm>
            </p:grpSpPr>
            <p:sp>
              <p:nvSpPr>
                <p:cNvPr id="69" name="Oval 68"/>
                <p:cNvSpPr/>
                <p:nvPr userDrawn="1"/>
              </p:nvSpPr>
              <p:spPr bwMode="gray">
                <a:xfrm>
                  <a:off x="4331741" y="4802764"/>
                  <a:ext cx="204064" cy="204064"/>
                </a:xfrm>
                <a:prstGeom prst="ellipse">
                  <a:avLst/>
                </a:prstGeom>
                <a:solidFill>
                  <a:schemeClr val="tx2">
                    <a:lumMod val="85000"/>
                    <a:lumOff val="15000"/>
                  </a:schemeClr>
                </a:solidFill>
                <a:ln w="19050">
                  <a:noFill/>
                  <a:round/>
                  <a:headEnd/>
                  <a:tailEnd/>
                </a:ln>
                <a:effectLst/>
                <a:extLst/>
              </p:spPr>
              <p:txBody>
                <a:bodyPr wrap="square" rtlCol="0" anchor="ctr"/>
                <a:lstStyle/>
                <a:p>
                  <a:pPr algn="ctr"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kern="0" dirty="0" smtClean="0">
                    <a:solidFill>
                      <a:srgbClr val="5F5F5F"/>
                    </a:solidFill>
                    <a:latin typeface="Arial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70" name="Freeform 8"/>
                <p:cNvSpPr>
                  <a:spLocks/>
                </p:cNvSpPr>
                <p:nvPr userDrawn="1"/>
              </p:nvSpPr>
              <p:spPr bwMode="auto">
                <a:xfrm>
                  <a:off x="4398963" y="4937126"/>
                  <a:ext cx="3175" cy="3175"/>
                </a:xfrm>
                <a:custGeom>
                  <a:avLst/>
                  <a:gdLst>
                    <a:gd name="T0" fmla="*/ 7 w 19"/>
                    <a:gd name="T1" fmla="*/ 0 h 24"/>
                    <a:gd name="T2" fmla="*/ 8 w 19"/>
                    <a:gd name="T3" fmla="*/ 0 h 24"/>
                    <a:gd name="T4" fmla="*/ 13 w 19"/>
                    <a:gd name="T5" fmla="*/ 3 h 24"/>
                    <a:gd name="T6" fmla="*/ 14 w 19"/>
                    <a:gd name="T7" fmla="*/ 4 h 24"/>
                    <a:gd name="T8" fmla="*/ 19 w 19"/>
                    <a:gd name="T9" fmla="*/ 7 h 24"/>
                    <a:gd name="T10" fmla="*/ 18 w 19"/>
                    <a:gd name="T11" fmla="*/ 8 h 24"/>
                    <a:gd name="T12" fmla="*/ 15 w 19"/>
                    <a:gd name="T13" fmla="*/ 11 h 24"/>
                    <a:gd name="T14" fmla="*/ 11 w 19"/>
                    <a:gd name="T15" fmla="*/ 14 h 24"/>
                    <a:gd name="T16" fmla="*/ 8 w 19"/>
                    <a:gd name="T17" fmla="*/ 16 h 24"/>
                    <a:gd name="T18" fmla="*/ 5 w 19"/>
                    <a:gd name="T19" fmla="*/ 19 h 24"/>
                    <a:gd name="T20" fmla="*/ 2 w 19"/>
                    <a:gd name="T21" fmla="*/ 23 h 24"/>
                    <a:gd name="T22" fmla="*/ 1 w 19"/>
                    <a:gd name="T23" fmla="*/ 24 h 24"/>
                    <a:gd name="T24" fmla="*/ 0 w 19"/>
                    <a:gd name="T25" fmla="*/ 24 h 24"/>
                    <a:gd name="T26" fmla="*/ 1 w 19"/>
                    <a:gd name="T27" fmla="*/ 23 h 24"/>
                    <a:gd name="T28" fmla="*/ 0 w 19"/>
                    <a:gd name="T29" fmla="*/ 17 h 24"/>
                    <a:gd name="T30" fmla="*/ 3 w 19"/>
                    <a:gd name="T31" fmla="*/ 13 h 24"/>
                    <a:gd name="T32" fmla="*/ 4 w 19"/>
                    <a:gd name="T33" fmla="*/ 12 h 24"/>
                    <a:gd name="T34" fmla="*/ 6 w 19"/>
                    <a:gd name="T35" fmla="*/ 7 h 24"/>
                    <a:gd name="T36" fmla="*/ 7 w 19"/>
                    <a:gd name="T37" fmla="*/ 2 h 24"/>
                    <a:gd name="T38" fmla="*/ 7 w 19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9" h="24">
                      <a:moveTo>
                        <a:pt x="7" y="0"/>
                      </a:moveTo>
                      <a:lnTo>
                        <a:pt x="8" y="0"/>
                      </a:lnTo>
                      <a:lnTo>
                        <a:pt x="13" y="3"/>
                      </a:lnTo>
                      <a:lnTo>
                        <a:pt x="14" y="4"/>
                      </a:lnTo>
                      <a:lnTo>
                        <a:pt x="19" y="7"/>
                      </a:lnTo>
                      <a:lnTo>
                        <a:pt x="18" y="8"/>
                      </a:lnTo>
                      <a:lnTo>
                        <a:pt x="15" y="11"/>
                      </a:lnTo>
                      <a:lnTo>
                        <a:pt x="11" y="14"/>
                      </a:lnTo>
                      <a:lnTo>
                        <a:pt x="8" y="16"/>
                      </a:lnTo>
                      <a:lnTo>
                        <a:pt x="5" y="19"/>
                      </a:lnTo>
                      <a:lnTo>
                        <a:pt x="2" y="23"/>
                      </a:lnTo>
                      <a:lnTo>
                        <a:pt x="1" y="24"/>
                      </a:lnTo>
                      <a:lnTo>
                        <a:pt x="0" y="24"/>
                      </a:lnTo>
                      <a:lnTo>
                        <a:pt x="1" y="23"/>
                      </a:lnTo>
                      <a:lnTo>
                        <a:pt x="0" y="17"/>
                      </a:lnTo>
                      <a:lnTo>
                        <a:pt x="3" y="13"/>
                      </a:lnTo>
                      <a:lnTo>
                        <a:pt x="4" y="12"/>
                      </a:lnTo>
                      <a:lnTo>
                        <a:pt x="6" y="7"/>
                      </a:lnTo>
                      <a:lnTo>
                        <a:pt x="7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5F5F5F"/>
                    </a:solidFill>
                  </a:endParaRPr>
                </a:p>
              </p:txBody>
            </p:sp>
            <p:sp>
              <p:nvSpPr>
                <p:cNvPr id="71" name="Freeform 21"/>
                <p:cNvSpPr>
                  <a:spLocks noEditPoints="1"/>
                </p:cNvSpPr>
                <p:nvPr userDrawn="1"/>
              </p:nvSpPr>
              <p:spPr bwMode="gray">
                <a:xfrm>
                  <a:off x="4357915" y="4851399"/>
                  <a:ext cx="154425" cy="94865"/>
                </a:xfrm>
                <a:custGeom>
                  <a:avLst/>
                  <a:gdLst>
                    <a:gd name="T0" fmla="*/ 6 w 277"/>
                    <a:gd name="T1" fmla="*/ 144 h 169"/>
                    <a:gd name="T2" fmla="*/ 0 w 277"/>
                    <a:gd name="T3" fmla="*/ 136 h 169"/>
                    <a:gd name="T4" fmla="*/ 8 w 277"/>
                    <a:gd name="T5" fmla="*/ 101 h 169"/>
                    <a:gd name="T6" fmla="*/ 51 w 277"/>
                    <a:gd name="T7" fmla="*/ 106 h 169"/>
                    <a:gd name="T8" fmla="*/ 4 w 277"/>
                    <a:gd name="T9" fmla="*/ 78 h 169"/>
                    <a:gd name="T10" fmla="*/ 6 w 277"/>
                    <a:gd name="T11" fmla="*/ 58 h 169"/>
                    <a:gd name="T12" fmla="*/ 15 w 277"/>
                    <a:gd name="T13" fmla="*/ 40 h 169"/>
                    <a:gd name="T14" fmla="*/ 64 w 277"/>
                    <a:gd name="T15" fmla="*/ 7 h 169"/>
                    <a:gd name="T16" fmla="*/ 206 w 277"/>
                    <a:gd name="T17" fmla="*/ 4 h 169"/>
                    <a:gd name="T18" fmla="*/ 240 w 277"/>
                    <a:gd name="T19" fmla="*/ 39 h 169"/>
                    <a:gd name="T20" fmla="*/ 270 w 277"/>
                    <a:gd name="T21" fmla="*/ 43 h 169"/>
                    <a:gd name="T22" fmla="*/ 257 w 277"/>
                    <a:gd name="T23" fmla="*/ 60 h 169"/>
                    <a:gd name="T24" fmla="*/ 235 w 277"/>
                    <a:gd name="T25" fmla="*/ 89 h 169"/>
                    <a:gd name="T26" fmla="*/ 226 w 277"/>
                    <a:gd name="T27" fmla="*/ 107 h 169"/>
                    <a:gd name="T28" fmla="*/ 277 w 277"/>
                    <a:gd name="T29" fmla="*/ 95 h 169"/>
                    <a:gd name="T30" fmla="*/ 276 w 277"/>
                    <a:gd name="T31" fmla="*/ 140 h 169"/>
                    <a:gd name="T32" fmla="*/ 203 w 277"/>
                    <a:gd name="T33" fmla="*/ 149 h 169"/>
                    <a:gd name="T34" fmla="*/ 73 w 277"/>
                    <a:gd name="T35" fmla="*/ 149 h 169"/>
                    <a:gd name="T36" fmla="*/ 68 w 277"/>
                    <a:gd name="T37" fmla="*/ 17 h 169"/>
                    <a:gd name="T38" fmla="*/ 46 w 277"/>
                    <a:gd name="T39" fmla="*/ 52 h 169"/>
                    <a:gd name="T40" fmla="*/ 232 w 277"/>
                    <a:gd name="T41" fmla="*/ 48 h 169"/>
                    <a:gd name="T42" fmla="*/ 200 w 277"/>
                    <a:gd name="T43" fmla="*/ 14 h 169"/>
                    <a:gd name="T44" fmla="*/ 95 w 277"/>
                    <a:gd name="T45" fmla="*/ 77 h 169"/>
                    <a:gd name="T46" fmla="*/ 88 w 277"/>
                    <a:gd name="T47" fmla="*/ 132 h 169"/>
                    <a:gd name="T48" fmla="*/ 180 w 277"/>
                    <a:gd name="T49" fmla="*/ 140 h 169"/>
                    <a:gd name="T50" fmla="*/ 190 w 277"/>
                    <a:gd name="T51" fmla="*/ 86 h 169"/>
                    <a:gd name="T52" fmla="*/ 95 w 277"/>
                    <a:gd name="T53" fmla="*/ 77 h 169"/>
                    <a:gd name="T54" fmla="*/ 225 w 277"/>
                    <a:gd name="T55" fmla="*/ 164 h 169"/>
                    <a:gd name="T56" fmla="*/ 272 w 277"/>
                    <a:gd name="T57" fmla="*/ 169 h 169"/>
                    <a:gd name="T58" fmla="*/ 277 w 277"/>
                    <a:gd name="T59" fmla="*/ 149 h 169"/>
                    <a:gd name="T60" fmla="*/ 271 w 277"/>
                    <a:gd name="T61" fmla="*/ 150 h 169"/>
                    <a:gd name="T62" fmla="*/ 218 w 277"/>
                    <a:gd name="T63" fmla="*/ 117 h 169"/>
                    <a:gd name="T64" fmla="*/ 218 w 277"/>
                    <a:gd name="T65" fmla="*/ 136 h 169"/>
                    <a:gd name="T66" fmla="*/ 218 w 277"/>
                    <a:gd name="T67" fmla="*/ 117 h 169"/>
                    <a:gd name="T68" fmla="*/ 51 w 277"/>
                    <a:gd name="T69" fmla="*/ 164 h 169"/>
                    <a:gd name="T70" fmla="*/ 5 w 277"/>
                    <a:gd name="T71" fmla="*/ 169 h 169"/>
                    <a:gd name="T72" fmla="*/ 0 w 277"/>
                    <a:gd name="T73" fmla="*/ 149 h 169"/>
                    <a:gd name="T74" fmla="*/ 6 w 277"/>
                    <a:gd name="T75" fmla="*/ 150 h 169"/>
                    <a:gd name="T76" fmla="*/ 58 w 277"/>
                    <a:gd name="T77" fmla="*/ 117 h 169"/>
                    <a:gd name="T78" fmla="*/ 58 w 277"/>
                    <a:gd name="T79" fmla="*/ 136 h 169"/>
                    <a:gd name="T80" fmla="*/ 58 w 277"/>
                    <a:gd name="T81" fmla="*/ 11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77" h="169">
                      <a:moveTo>
                        <a:pt x="73" y="149"/>
                      </a:moveTo>
                      <a:cubicBezTo>
                        <a:pt x="51" y="148"/>
                        <a:pt x="29" y="146"/>
                        <a:pt x="6" y="144"/>
                      </a:cubicBezTo>
                      <a:cubicBezTo>
                        <a:pt x="4" y="143"/>
                        <a:pt x="2" y="143"/>
                        <a:pt x="1" y="140"/>
                      </a:cubicBezTo>
                      <a:cubicBezTo>
                        <a:pt x="0" y="139"/>
                        <a:pt x="0" y="138"/>
                        <a:pt x="0" y="136"/>
                      </a:cubicBezTo>
                      <a:cubicBezTo>
                        <a:pt x="0" y="123"/>
                        <a:pt x="0" y="109"/>
                        <a:pt x="0" y="95"/>
                      </a:cubicBezTo>
                      <a:cubicBezTo>
                        <a:pt x="1" y="98"/>
                        <a:pt x="4" y="101"/>
                        <a:pt x="8" y="101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1" y="107"/>
                        <a:pt x="51" y="107"/>
                        <a:pt x="51" y="106"/>
                      </a:cubicBezTo>
                      <a:cubicBezTo>
                        <a:pt x="51" y="98"/>
                        <a:pt x="51" y="91"/>
                        <a:pt x="41" y="89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19" y="60"/>
                        <a:pt x="19" y="60"/>
                        <a:pt x="19" y="60"/>
                      </a:cubicBezTo>
                      <a:cubicBezTo>
                        <a:pt x="6" y="58"/>
                        <a:pt x="6" y="58"/>
                        <a:pt x="6" y="58"/>
                      </a:cubicBezTo>
                      <a:cubicBezTo>
                        <a:pt x="2" y="57"/>
                        <a:pt x="1" y="49"/>
                        <a:pt x="6" y="43"/>
                      </a:cubicBezTo>
                      <a:cubicBezTo>
                        <a:pt x="9" y="40"/>
                        <a:pt x="12" y="40"/>
                        <a:pt x="15" y="40"/>
                      </a:cubicBezTo>
                      <a:cubicBezTo>
                        <a:pt x="36" y="39"/>
                        <a:pt x="36" y="39"/>
                        <a:pt x="36" y="39"/>
                      </a:cubicBezTo>
                      <a:cubicBezTo>
                        <a:pt x="64" y="7"/>
                        <a:pt x="64" y="7"/>
                        <a:pt x="64" y="7"/>
                      </a:cubicBezTo>
                      <a:cubicBezTo>
                        <a:pt x="66" y="5"/>
                        <a:pt x="68" y="4"/>
                        <a:pt x="70" y="4"/>
                      </a:cubicBezTo>
                      <a:cubicBezTo>
                        <a:pt x="116" y="0"/>
                        <a:pt x="161" y="0"/>
                        <a:pt x="206" y="4"/>
                      </a:cubicBezTo>
                      <a:cubicBezTo>
                        <a:pt x="209" y="4"/>
                        <a:pt x="211" y="5"/>
                        <a:pt x="212" y="7"/>
                      </a:cubicBezTo>
                      <a:cubicBezTo>
                        <a:pt x="240" y="39"/>
                        <a:pt x="240" y="39"/>
                        <a:pt x="240" y="39"/>
                      </a:cubicBezTo>
                      <a:cubicBezTo>
                        <a:pt x="261" y="40"/>
                        <a:pt x="261" y="40"/>
                        <a:pt x="261" y="40"/>
                      </a:cubicBezTo>
                      <a:cubicBezTo>
                        <a:pt x="264" y="40"/>
                        <a:pt x="268" y="40"/>
                        <a:pt x="270" y="43"/>
                      </a:cubicBezTo>
                      <a:cubicBezTo>
                        <a:pt x="276" y="49"/>
                        <a:pt x="275" y="57"/>
                        <a:pt x="270" y="58"/>
                      </a:cubicBezTo>
                      <a:cubicBezTo>
                        <a:pt x="257" y="60"/>
                        <a:pt x="257" y="60"/>
                        <a:pt x="257" y="60"/>
                      </a:cubicBezTo>
                      <a:cubicBezTo>
                        <a:pt x="272" y="78"/>
                        <a:pt x="272" y="78"/>
                        <a:pt x="272" y="78"/>
                      </a:cubicBezTo>
                      <a:cubicBezTo>
                        <a:pt x="235" y="89"/>
                        <a:pt x="235" y="89"/>
                        <a:pt x="235" y="89"/>
                      </a:cubicBezTo>
                      <a:cubicBezTo>
                        <a:pt x="225" y="91"/>
                        <a:pt x="225" y="98"/>
                        <a:pt x="225" y="106"/>
                      </a:cubicBezTo>
                      <a:cubicBezTo>
                        <a:pt x="225" y="107"/>
                        <a:pt x="226" y="107"/>
                        <a:pt x="226" y="107"/>
                      </a:cubicBezTo>
                      <a:cubicBezTo>
                        <a:pt x="268" y="101"/>
                        <a:pt x="268" y="101"/>
                        <a:pt x="268" y="101"/>
                      </a:cubicBezTo>
                      <a:cubicBezTo>
                        <a:pt x="272" y="101"/>
                        <a:pt x="275" y="98"/>
                        <a:pt x="277" y="95"/>
                      </a:cubicBezTo>
                      <a:cubicBezTo>
                        <a:pt x="277" y="109"/>
                        <a:pt x="277" y="123"/>
                        <a:pt x="277" y="136"/>
                      </a:cubicBezTo>
                      <a:cubicBezTo>
                        <a:pt x="277" y="138"/>
                        <a:pt x="276" y="139"/>
                        <a:pt x="276" y="140"/>
                      </a:cubicBezTo>
                      <a:cubicBezTo>
                        <a:pt x="274" y="143"/>
                        <a:pt x="272" y="143"/>
                        <a:pt x="270" y="144"/>
                      </a:cubicBezTo>
                      <a:cubicBezTo>
                        <a:pt x="248" y="146"/>
                        <a:pt x="225" y="148"/>
                        <a:pt x="203" y="149"/>
                      </a:cubicBezTo>
                      <a:cubicBezTo>
                        <a:pt x="181" y="151"/>
                        <a:pt x="160" y="151"/>
                        <a:pt x="138" y="151"/>
                      </a:cubicBezTo>
                      <a:cubicBezTo>
                        <a:pt x="116" y="151"/>
                        <a:pt x="95" y="151"/>
                        <a:pt x="73" y="149"/>
                      </a:cubicBezTo>
                      <a:close/>
                      <a:moveTo>
                        <a:pt x="76" y="14"/>
                      </a:moveTo>
                      <a:cubicBezTo>
                        <a:pt x="73" y="14"/>
                        <a:pt x="70" y="14"/>
                        <a:pt x="68" y="17"/>
                      </a:cubicBezTo>
                      <a:cubicBezTo>
                        <a:pt x="44" y="48"/>
                        <a:pt x="44" y="48"/>
                        <a:pt x="44" y="48"/>
                      </a:cubicBezTo>
                      <a:cubicBezTo>
                        <a:pt x="42" y="50"/>
                        <a:pt x="43" y="52"/>
                        <a:pt x="46" y="52"/>
                      </a:cubicBezTo>
                      <a:cubicBezTo>
                        <a:pt x="107" y="58"/>
                        <a:pt x="169" y="58"/>
                        <a:pt x="230" y="52"/>
                      </a:cubicBezTo>
                      <a:cubicBezTo>
                        <a:pt x="233" y="52"/>
                        <a:pt x="234" y="50"/>
                        <a:pt x="232" y="48"/>
                      </a:cubicBezTo>
                      <a:cubicBezTo>
                        <a:pt x="208" y="17"/>
                        <a:pt x="208" y="17"/>
                        <a:pt x="208" y="17"/>
                      </a:cubicBezTo>
                      <a:cubicBezTo>
                        <a:pt x="206" y="14"/>
                        <a:pt x="203" y="14"/>
                        <a:pt x="200" y="14"/>
                      </a:cubicBezTo>
                      <a:cubicBezTo>
                        <a:pt x="159" y="10"/>
                        <a:pt x="117" y="10"/>
                        <a:pt x="76" y="14"/>
                      </a:cubicBezTo>
                      <a:close/>
                      <a:moveTo>
                        <a:pt x="95" y="77"/>
                      </a:moveTo>
                      <a:cubicBezTo>
                        <a:pt x="90" y="77"/>
                        <a:pt x="86" y="81"/>
                        <a:pt x="86" y="86"/>
                      </a:cubicBezTo>
                      <a:cubicBezTo>
                        <a:pt x="88" y="132"/>
                        <a:pt x="88" y="132"/>
                        <a:pt x="88" y="132"/>
                      </a:cubicBezTo>
                      <a:cubicBezTo>
                        <a:pt x="88" y="136"/>
                        <a:pt x="92" y="139"/>
                        <a:pt x="96" y="140"/>
                      </a:cubicBezTo>
                      <a:cubicBezTo>
                        <a:pt x="124" y="142"/>
                        <a:pt x="152" y="142"/>
                        <a:pt x="180" y="140"/>
                      </a:cubicBezTo>
                      <a:cubicBezTo>
                        <a:pt x="184" y="139"/>
                        <a:pt x="188" y="136"/>
                        <a:pt x="188" y="132"/>
                      </a:cubicBezTo>
                      <a:cubicBezTo>
                        <a:pt x="190" y="86"/>
                        <a:pt x="190" y="86"/>
                        <a:pt x="190" y="86"/>
                      </a:cubicBezTo>
                      <a:cubicBezTo>
                        <a:pt x="190" y="81"/>
                        <a:pt x="186" y="77"/>
                        <a:pt x="181" y="77"/>
                      </a:cubicBezTo>
                      <a:cubicBezTo>
                        <a:pt x="95" y="77"/>
                        <a:pt x="95" y="77"/>
                        <a:pt x="95" y="77"/>
                      </a:cubicBezTo>
                      <a:close/>
                      <a:moveTo>
                        <a:pt x="225" y="154"/>
                      </a:moveTo>
                      <a:cubicBezTo>
                        <a:pt x="225" y="164"/>
                        <a:pt x="225" y="164"/>
                        <a:pt x="225" y="164"/>
                      </a:cubicBezTo>
                      <a:cubicBezTo>
                        <a:pt x="225" y="167"/>
                        <a:pt x="227" y="169"/>
                        <a:pt x="230" y="169"/>
                      </a:cubicBezTo>
                      <a:cubicBezTo>
                        <a:pt x="272" y="169"/>
                        <a:pt x="272" y="169"/>
                        <a:pt x="272" y="169"/>
                      </a:cubicBezTo>
                      <a:cubicBezTo>
                        <a:pt x="274" y="169"/>
                        <a:pt x="277" y="167"/>
                        <a:pt x="277" y="164"/>
                      </a:cubicBezTo>
                      <a:cubicBezTo>
                        <a:pt x="277" y="149"/>
                        <a:pt x="277" y="149"/>
                        <a:pt x="277" y="149"/>
                      </a:cubicBezTo>
                      <a:cubicBezTo>
                        <a:pt x="277" y="148"/>
                        <a:pt x="277" y="148"/>
                        <a:pt x="277" y="148"/>
                      </a:cubicBezTo>
                      <a:cubicBezTo>
                        <a:pt x="275" y="149"/>
                        <a:pt x="273" y="149"/>
                        <a:pt x="271" y="150"/>
                      </a:cubicBezTo>
                      <a:cubicBezTo>
                        <a:pt x="255" y="151"/>
                        <a:pt x="240" y="153"/>
                        <a:pt x="225" y="154"/>
                      </a:cubicBezTo>
                      <a:close/>
                      <a:moveTo>
                        <a:pt x="218" y="117"/>
                      </a:moveTo>
                      <a:cubicBezTo>
                        <a:pt x="213" y="117"/>
                        <a:pt x="209" y="121"/>
                        <a:pt x="209" y="127"/>
                      </a:cubicBezTo>
                      <a:cubicBezTo>
                        <a:pt x="209" y="132"/>
                        <a:pt x="213" y="136"/>
                        <a:pt x="218" y="136"/>
                      </a:cubicBezTo>
                      <a:cubicBezTo>
                        <a:pt x="224" y="136"/>
                        <a:pt x="228" y="132"/>
                        <a:pt x="228" y="127"/>
                      </a:cubicBezTo>
                      <a:cubicBezTo>
                        <a:pt x="228" y="121"/>
                        <a:pt x="224" y="117"/>
                        <a:pt x="218" y="117"/>
                      </a:cubicBezTo>
                      <a:close/>
                      <a:moveTo>
                        <a:pt x="51" y="154"/>
                      </a:moveTo>
                      <a:cubicBezTo>
                        <a:pt x="51" y="164"/>
                        <a:pt x="51" y="164"/>
                        <a:pt x="51" y="164"/>
                      </a:cubicBezTo>
                      <a:cubicBezTo>
                        <a:pt x="51" y="167"/>
                        <a:pt x="49" y="169"/>
                        <a:pt x="46" y="169"/>
                      </a:cubicBezTo>
                      <a:cubicBezTo>
                        <a:pt x="5" y="169"/>
                        <a:pt x="5" y="169"/>
                        <a:pt x="5" y="169"/>
                      </a:cubicBezTo>
                      <a:cubicBezTo>
                        <a:pt x="2" y="169"/>
                        <a:pt x="0" y="167"/>
                        <a:pt x="0" y="164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1" y="149"/>
                        <a:pt x="3" y="149"/>
                        <a:pt x="6" y="150"/>
                      </a:cubicBezTo>
                      <a:cubicBezTo>
                        <a:pt x="21" y="151"/>
                        <a:pt x="36" y="153"/>
                        <a:pt x="51" y="154"/>
                      </a:cubicBezTo>
                      <a:close/>
                      <a:moveTo>
                        <a:pt x="58" y="117"/>
                      </a:moveTo>
                      <a:cubicBezTo>
                        <a:pt x="63" y="117"/>
                        <a:pt x="67" y="121"/>
                        <a:pt x="67" y="127"/>
                      </a:cubicBezTo>
                      <a:cubicBezTo>
                        <a:pt x="67" y="132"/>
                        <a:pt x="63" y="136"/>
                        <a:pt x="58" y="136"/>
                      </a:cubicBezTo>
                      <a:cubicBezTo>
                        <a:pt x="52" y="136"/>
                        <a:pt x="48" y="132"/>
                        <a:pt x="48" y="127"/>
                      </a:cubicBezTo>
                      <a:cubicBezTo>
                        <a:pt x="48" y="121"/>
                        <a:pt x="52" y="117"/>
                        <a:pt x="58" y="117"/>
                      </a:cubicBezTo>
                      <a:close/>
                    </a:path>
                  </a:pathLst>
                </a:custGeom>
                <a:solidFill>
                  <a:srgbClr val="FFFFFF">
                    <a:lumMod val="6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1" name="Group 40"/>
              <p:cNvGrpSpPr/>
              <p:nvPr userDrawn="1"/>
            </p:nvGrpSpPr>
            <p:grpSpPr>
              <a:xfrm>
                <a:off x="4140420" y="4802764"/>
                <a:ext cx="204064" cy="204064"/>
                <a:chOff x="3970537" y="4802764"/>
                <a:chExt cx="204064" cy="204064"/>
              </a:xfrm>
            </p:grpSpPr>
            <p:sp>
              <p:nvSpPr>
                <p:cNvPr id="56" name="Oval 55"/>
                <p:cNvSpPr/>
                <p:nvPr userDrawn="1"/>
              </p:nvSpPr>
              <p:spPr bwMode="gray">
                <a:xfrm>
                  <a:off x="3970537" y="4802764"/>
                  <a:ext cx="204064" cy="204064"/>
                </a:xfrm>
                <a:prstGeom prst="ellipse">
                  <a:avLst/>
                </a:prstGeom>
                <a:solidFill>
                  <a:schemeClr val="tx2">
                    <a:lumMod val="85000"/>
                    <a:lumOff val="15000"/>
                  </a:schemeClr>
                </a:solidFill>
                <a:ln w="19050">
                  <a:noFill/>
                  <a:round/>
                  <a:headEnd/>
                  <a:tailEnd/>
                </a:ln>
                <a:effectLst/>
                <a:extLst/>
              </p:spPr>
              <p:txBody>
                <a:bodyPr wrap="square" rtlCol="0" anchor="ctr"/>
                <a:lstStyle/>
                <a:p>
                  <a:pPr algn="ctr"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kern="0" dirty="0" smtClean="0">
                    <a:solidFill>
                      <a:srgbClr val="5F5F5F"/>
                    </a:solidFill>
                    <a:latin typeface="Arial"/>
                    <a:ea typeface="ＭＳ Ｐゴシック" charset="0"/>
                    <a:cs typeface="ＭＳ Ｐゴシック" charset="0"/>
                  </a:endParaRPr>
                </a:p>
              </p:txBody>
            </p:sp>
            <p:grpSp>
              <p:nvGrpSpPr>
                <p:cNvPr id="57" name="Group 56"/>
                <p:cNvGrpSpPr/>
                <p:nvPr userDrawn="1"/>
              </p:nvGrpSpPr>
              <p:grpSpPr bwMode="gray">
                <a:xfrm>
                  <a:off x="4002314" y="4839824"/>
                  <a:ext cx="130629" cy="129782"/>
                  <a:chOff x="1154898" y="90847"/>
                  <a:chExt cx="362203" cy="359857"/>
                </a:xfrm>
              </p:grpSpPr>
              <p:sp>
                <p:nvSpPr>
                  <p:cNvPr id="58" name="Freeform 5"/>
                  <p:cNvSpPr>
                    <a:spLocks/>
                  </p:cNvSpPr>
                  <p:nvPr userDrawn="1"/>
                </p:nvSpPr>
                <p:spPr bwMode="gray">
                  <a:xfrm>
                    <a:off x="1260081" y="197653"/>
                    <a:ext cx="147735" cy="146111"/>
                  </a:xfrm>
                  <a:custGeom>
                    <a:avLst/>
                    <a:gdLst>
                      <a:gd name="T0" fmla="*/ 176 w 181"/>
                      <a:gd name="T1" fmla="*/ 79 h 180"/>
                      <a:gd name="T2" fmla="*/ 176 w 181"/>
                      <a:gd name="T3" fmla="*/ 79 h 180"/>
                      <a:gd name="T4" fmla="*/ 179 w 181"/>
                      <a:gd name="T5" fmla="*/ 75 h 180"/>
                      <a:gd name="T6" fmla="*/ 181 w 181"/>
                      <a:gd name="T7" fmla="*/ 70 h 180"/>
                      <a:gd name="T8" fmla="*/ 179 w 181"/>
                      <a:gd name="T9" fmla="*/ 64 h 180"/>
                      <a:gd name="T10" fmla="*/ 176 w 181"/>
                      <a:gd name="T11" fmla="*/ 59 h 180"/>
                      <a:gd name="T12" fmla="*/ 120 w 181"/>
                      <a:gd name="T13" fmla="*/ 5 h 180"/>
                      <a:gd name="T14" fmla="*/ 120 w 181"/>
                      <a:gd name="T15" fmla="*/ 5 h 180"/>
                      <a:gd name="T16" fmla="*/ 116 w 181"/>
                      <a:gd name="T17" fmla="*/ 2 h 180"/>
                      <a:gd name="T18" fmla="*/ 111 w 181"/>
                      <a:gd name="T19" fmla="*/ 0 h 180"/>
                      <a:gd name="T20" fmla="*/ 105 w 181"/>
                      <a:gd name="T21" fmla="*/ 2 h 180"/>
                      <a:gd name="T22" fmla="*/ 100 w 181"/>
                      <a:gd name="T23" fmla="*/ 5 h 180"/>
                      <a:gd name="T24" fmla="*/ 4 w 181"/>
                      <a:gd name="T25" fmla="*/ 101 h 180"/>
                      <a:gd name="T26" fmla="*/ 4 w 181"/>
                      <a:gd name="T27" fmla="*/ 101 h 180"/>
                      <a:gd name="T28" fmla="*/ 1 w 181"/>
                      <a:gd name="T29" fmla="*/ 105 h 180"/>
                      <a:gd name="T30" fmla="*/ 0 w 181"/>
                      <a:gd name="T31" fmla="*/ 112 h 180"/>
                      <a:gd name="T32" fmla="*/ 1 w 181"/>
                      <a:gd name="T33" fmla="*/ 116 h 180"/>
                      <a:gd name="T34" fmla="*/ 4 w 181"/>
                      <a:gd name="T35" fmla="*/ 121 h 180"/>
                      <a:gd name="T36" fmla="*/ 58 w 181"/>
                      <a:gd name="T37" fmla="*/ 177 h 180"/>
                      <a:gd name="T38" fmla="*/ 58 w 181"/>
                      <a:gd name="T39" fmla="*/ 177 h 180"/>
                      <a:gd name="T40" fmla="*/ 63 w 181"/>
                      <a:gd name="T41" fmla="*/ 180 h 180"/>
                      <a:gd name="T42" fmla="*/ 69 w 181"/>
                      <a:gd name="T43" fmla="*/ 180 h 180"/>
                      <a:gd name="T44" fmla="*/ 74 w 181"/>
                      <a:gd name="T45" fmla="*/ 180 h 180"/>
                      <a:gd name="T46" fmla="*/ 80 w 181"/>
                      <a:gd name="T47" fmla="*/ 177 h 180"/>
                      <a:gd name="T48" fmla="*/ 176 w 181"/>
                      <a:gd name="T49" fmla="*/ 79 h 180"/>
                      <a:gd name="T50" fmla="*/ 176 w 181"/>
                      <a:gd name="T51" fmla="*/ 79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81" h="180">
                        <a:moveTo>
                          <a:pt x="176" y="79"/>
                        </a:moveTo>
                        <a:lnTo>
                          <a:pt x="176" y="79"/>
                        </a:lnTo>
                        <a:lnTo>
                          <a:pt x="179" y="75"/>
                        </a:lnTo>
                        <a:lnTo>
                          <a:pt x="181" y="70"/>
                        </a:lnTo>
                        <a:lnTo>
                          <a:pt x="179" y="64"/>
                        </a:lnTo>
                        <a:lnTo>
                          <a:pt x="176" y="59"/>
                        </a:lnTo>
                        <a:lnTo>
                          <a:pt x="120" y="5"/>
                        </a:lnTo>
                        <a:lnTo>
                          <a:pt x="120" y="5"/>
                        </a:lnTo>
                        <a:lnTo>
                          <a:pt x="116" y="2"/>
                        </a:lnTo>
                        <a:lnTo>
                          <a:pt x="111" y="0"/>
                        </a:lnTo>
                        <a:lnTo>
                          <a:pt x="105" y="2"/>
                        </a:lnTo>
                        <a:lnTo>
                          <a:pt x="100" y="5"/>
                        </a:lnTo>
                        <a:lnTo>
                          <a:pt x="4" y="101"/>
                        </a:lnTo>
                        <a:lnTo>
                          <a:pt x="4" y="101"/>
                        </a:lnTo>
                        <a:lnTo>
                          <a:pt x="1" y="105"/>
                        </a:lnTo>
                        <a:lnTo>
                          <a:pt x="0" y="112"/>
                        </a:lnTo>
                        <a:lnTo>
                          <a:pt x="1" y="116"/>
                        </a:lnTo>
                        <a:lnTo>
                          <a:pt x="4" y="121"/>
                        </a:lnTo>
                        <a:lnTo>
                          <a:pt x="58" y="177"/>
                        </a:lnTo>
                        <a:lnTo>
                          <a:pt x="58" y="177"/>
                        </a:lnTo>
                        <a:lnTo>
                          <a:pt x="63" y="180"/>
                        </a:lnTo>
                        <a:lnTo>
                          <a:pt x="69" y="180"/>
                        </a:lnTo>
                        <a:lnTo>
                          <a:pt x="74" y="180"/>
                        </a:lnTo>
                        <a:lnTo>
                          <a:pt x="80" y="177"/>
                        </a:lnTo>
                        <a:lnTo>
                          <a:pt x="176" y="79"/>
                        </a:lnTo>
                        <a:lnTo>
                          <a:pt x="176" y="79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5F5F5F"/>
                      </a:solidFill>
                    </a:endParaRPr>
                  </a:p>
                </p:txBody>
              </p:sp>
              <p:sp>
                <p:nvSpPr>
                  <p:cNvPr id="59" name="Freeform 6"/>
                  <p:cNvSpPr>
                    <a:spLocks/>
                  </p:cNvSpPr>
                  <p:nvPr userDrawn="1"/>
                </p:nvSpPr>
                <p:spPr bwMode="gray">
                  <a:xfrm>
                    <a:off x="1379954" y="125235"/>
                    <a:ext cx="95762" cy="95762"/>
                  </a:xfrm>
                  <a:custGeom>
                    <a:avLst/>
                    <a:gdLst>
                      <a:gd name="T0" fmla="*/ 113 w 133"/>
                      <a:gd name="T1" fmla="*/ 113 h 133"/>
                      <a:gd name="T2" fmla="*/ 113 w 133"/>
                      <a:gd name="T3" fmla="*/ 113 h 133"/>
                      <a:gd name="T4" fmla="*/ 122 w 133"/>
                      <a:gd name="T5" fmla="*/ 102 h 133"/>
                      <a:gd name="T6" fmla="*/ 129 w 133"/>
                      <a:gd name="T7" fmla="*/ 91 h 133"/>
                      <a:gd name="T8" fmla="*/ 132 w 133"/>
                      <a:gd name="T9" fmla="*/ 79 h 133"/>
                      <a:gd name="T10" fmla="*/ 133 w 133"/>
                      <a:gd name="T11" fmla="*/ 66 h 133"/>
                      <a:gd name="T12" fmla="*/ 132 w 133"/>
                      <a:gd name="T13" fmla="*/ 54 h 133"/>
                      <a:gd name="T14" fmla="*/ 129 w 133"/>
                      <a:gd name="T15" fmla="*/ 42 h 133"/>
                      <a:gd name="T16" fmla="*/ 122 w 133"/>
                      <a:gd name="T17" fmla="*/ 29 h 133"/>
                      <a:gd name="T18" fmla="*/ 113 w 133"/>
                      <a:gd name="T19" fmla="*/ 18 h 133"/>
                      <a:gd name="T20" fmla="*/ 113 w 133"/>
                      <a:gd name="T21" fmla="*/ 18 h 133"/>
                      <a:gd name="T22" fmla="*/ 102 w 133"/>
                      <a:gd name="T23" fmla="*/ 11 h 133"/>
                      <a:gd name="T24" fmla="*/ 91 w 133"/>
                      <a:gd name="T25" fmla="*/ 4 h 133"/>
                      <a:gd name="T26" fmla="*/ 79 w 133"/>
                      <a:gd name="T27" fmla="*/ 1 h 133"/>
                      <a:gd name="T28" fmla="*/ 67 w 133"/>
                      <a:gd name="T29" fmla="*/ 0 h 133"/>
                      <a:gd name="T30" fmla="*/ 54 w 133"/>
                      <a:gd name="T31" fmla="*/ 1 h 133"/>
                      <a:gd name="T32" fmla="*/ 42 w 133"/>
                      <a:gd name="T33" fmla="*/ 4 h 133"/>
                      <a:gd name="T34" fmla="*/ 29 w 133"/>
                      <a:gd name="T35" fmla="*/ 11 h 133"/>
                      <a:gd name="T36" fmla="*/ 19 w 133"/>
                      <a:gd name="T37" fmla="*/ 18 h 133"/>
                      <a:gd name="T38" fmla="*/ 19 w 133"/>
                      <a:gd name="T39" fmla="*/ 18 h 133"/>
                      <a:gd name="T40" fmla="*/ 11 w 133"/>
                      <a:gd name="T41" fmla="*/ 29 h 133"/>
                      <a:gd name="T42" fmla="*/ 5 w 133"/>
                      <a:gd name="T43" fmla="*/ 42 h 133"/>
                      <a:gd name="T44" fmla="*/ 2 w 133"/>
                      <a:gd name="T45" fmla="*/ 54 h 133"/>
                      <a:gd name="T46" fmla="*/ 0 w 133"/>
                      <a:gd name="T47" fmla="*/ 66 h 133"/>
                      <a:gd name="T48" fmla="*/ 2 w 133"/>
                      <a:gd name="T49" fmla="*/ 79 h 133"/>
                      <a:gd name="T50" fmla="*/ 5 w 133"/>
                      <a:gd name="T51" fmla="*/ 91 h 133"/>
                      <a:gd name="T52" fmla="*/ 11 w 133"/>
                      <a:gd name="T53" fmla="*/ 102 h 133"/>
                      <a:gd name="T54" fmla="*/ 19 w 133"/>
                      <a:gd name="T55" fmla="*/ 113 h 133"/>
                      <a:gd name="T56" fmla="*/ 19 w 133"/>
                      <a:gd name="T57" fmla="*/ 113 h 133"/>
                      <a:gd name="T58" fmla="*/ 29 w 133"/>
                      <a:gd name="T59" fmla="*/ 122 h 133"/>
                      <a:gd name="T60" fmla="*/ 42 w 133"/>
                      <a:gd name="T61" fmla="*/ 128 h 133"/>
                      <a:gd name="T62" fmla="*/ 54 w 133"/>
                      <a:gd name="T63" fmla="*/ 131 h 133"/>
                      <a:gd name="T64" fmla="*/ 67 w 133"/>
                      <a:gd name="T65" fmla="*/ 133 h 133"/>
                      <a:gd name="T66" fmla="*/ 79 w 133"/>
                      <a:gd name="T67" fmla="*/ 131 h 133"/>
                      <a:gd name="T68" fmla="*/ 91 w 133"/>
                      <a:gd name="T69" fmla="*/ 128 h 133"/>
                      <a:gd name="T70" fmla="*/ 102 w 133"/>
                      <a:gd name="T71" fmla="*/ 122 h 133"/>
                      <a:gd name="T72" fmla="*/ 113 w 133"/>
                      <a:gd name="T73" fmla="*/ 113 h 133"/>
                      <a:gd name="T74" fmla="*/ 113 w 133"/>
                      <a:gd name="T75" fmla="*/ 113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33" h="133">
                        <a:moveTo>
                          <a:pt x="113" y="113"/>
                        </a:moveTo>
                        <a:lnTo>
                          <a:pt x="113" y="113"/>
                        </a:lnTo>
                        <a:lnTo>
                          <a:pt x="122" y="102"/>
                        </a:lnTo>
                        <a:lnTo>
                          <a:pt x="129" y="91"/>
                        </a:lnTo>
                        <a:lnTo>
                          <a:pt x="132" y="79"/>
                        </a:lnTo>
                        <a:lnTo>
                          <a:pt x="133" y="66"/>
                        </a:lnTo>
                        <a:lnTo>
                          <a:pt x="132" y="54"/>
                        </a:lnTo>
                        <a:lnTo>
                          <a:pt x="129" y="42"/>
                        </a:lnTo>
                        <a:lnTo>
                          <a:pt x="122" y="29"/>
                        </a:lnTo>
                        <a:lnTo>
                          <a:pt x="113" y="18"/>
                        </a:lnTo>
                        <a:lnTo>
                          <a:pt x="113" y="18"/>
                        </a:lnTo>
                        <a:lnTo>
                          <a:pt x="102" y="11"/>
                        </a:lnTo>
                        <a:lnTo>
                          <a:pt x="91" y="4"/>
                        </a:lnTo>
                        <a:lnTo>
                          <a:pt x="79" y="1"/>
                        </a:lnTo>
                        <a:lnTo>
                          <a:pt x="67" y="0"/>
                        </a:lnTo>
                        <a:lnTo>
                          <a:pt x="54" y="1"/>
                        </a:lnTo>
                        <a:lnTo>
                          <a:pt x="42" y="4"/>
                        </a:lnTo>
                        <a:lnTo>
                          <a:pt x="29" y="11"/>
                        </a:lnTo>
                        <a:lnTo>
                          <a:pt x="19" y="18"/>
                        </a:lnTo>
                        <a:lnTo>
                          <a:pt x="19" y="18"/>
                        </a:lnTo>
                        <a:lnTo>
                          <a:pt x="11" y="29"/>
                        </a:lnTo>
                        <a:lnTo>
                          <a:pt x="5" y="42"/>
                        </a:lnTo>
                        <a:lnTo>
                          <a:pt x="2" y="54"/>
                        </a:lnTo>
                        <a:lnTo>
                          <a:pt x="0" y="66"/>
                        </a:lnTo>
                        <a:lnTo>
                          <a:pt x="2" y="79"/>
                        </a:lnTo>
                        <a:lnTo>
                          <a:pt x="5" y="91"/>
                        </a:lnTo>
                        <a:lnTo>
                          <a:pt x="11" y="102"/>
                        </a:lnTo>
                        <a:lnTo>
                          <a:pt x="19" y="113"/>
                        </a:lnTo>
                        <a:lnTo>
                          <a:pt x="19" y="113"/>
                        </a:lnTo>
                        <a:lnTo>
                          <a:pt x="29" y="122"/>
                        </a:lnTo>
                        <a:lnTo>
                          <a:pt x="42" y="128"/>
                        </a:lnTo>
                        <a:lnTo>
                          <a:pt x="54" y="131"/>
                        </a:lnTo>
                        <a:lnTo>
                          <a:pt x="67" y="133"/>
                        </a:lnTo>
                        <a:lnTo>
                          <a:pt x="79" y="131"/>
                        </a:lnTo>
                        <a:lnTo>
                          <a:pt x="91" y="128"/>
                        </a:lnTo>
                        <a:lnTo>
                          <a:pt x="102" y="122"/>
                        </a:lnTo>
                        <a:lnTo>
                          <a:pt x="113" y="113"/>
                        </a:lnTo>
                        <a:lnTo>
                          <a:pt x="113" y="113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5F5F5F"/>
                      </a:solidFill>
                    </a:endParaRPr>
                  </a:p>
                </p:txBody>
              </p:sp>
              <p:sp>
                <p:nvSpPr>
                  <p:cNvPr id="60" name="Freeform 8"/>
                  <p:cNvSpPr>
                    <a:spLocks noEditPoints="1"/>
                  </p:cNvSpPr>
                  <p:nvPr userDrawn="1"/>
                </p:nvSpPr>
                <p:spPr bwMode="gray">
                  <a:xfrm>
                    <a:off x="1154898" y="90847"/>
                    <a:ext cx="181827" cy="181827"/>
                  </a:xfrm>
                  <a:custGeom>
                    <a:avLst/>
                    <a:gdLst>
                      <a:gd name="T0" fmla="*/ 221 w 225"/>
                      <a:gd name="T1" fmla="*/ 73 h 225"/>
                      <a:gd name="T2" fmla="*/ 152 w 225"/>
                      <a:gd name="T3" fmla="*/ 3 h 225"/>
                      <a:gd name="T4" fmla="*/ 152 w 225"/>
                      <a:gd name="T5" fmla="*/ 3 h 225"/>
                      <a:gd name="T6" fmla="*/ 147 w 225"/>
                      <a:gd name="T7" fmla="*/ 0 h 225"/>
                      <a:gd name="T8" fmla="*/ 142 w 225"/>
                      <a:gd name="T9" fmla="*/ 0 h 225"/>
                      <a:gd name="T10" fmla="*/ 138 w 225"/>
                      <a:gd name="T11" fmla="*/ 0 h 225"/>
                      <a:gd name="T12" fmla="*/ 135 w 225"/>
                      <a:gd name="T13" fmla="*/ 3 h 225"/>
                      <a:gd name="T14" fmla="*/ 3 w 225"/>
                      <a:gd name="T15" fmla="*/ 135 h 225"/>
                      <a:gd name="T16" fmla="*/ 3 w 225"/>
                      <a:gd name="T17" fmla="*/ 135 h 225"/>
                      <a:gd name="T18" fmla="*/ 0 w 225"/>
                      <a:gd name="T19" fmla="*/ 138 h 225"/>
                      <a:gd name="T20" fmla="*/ 0 w 225"/>
                      <a:gd name="T21" fmla="*/ 142 h 225"/>
                      <a:gd name="T22" fmla="*/ 0 w 225"/>
                      <a:gd name="T23" fmla="*/ 149 h 225"/>
                      <a:gd name="T24" fmla="*/ 3 w 225"/>
                      <a:gd name="T25" fmla="*/ 152 h 225"/>
                      <a:gd name="T26" fmla="*/ 73 w 225"/>
                      <a:gd name="T27" fmla="*/ 221 h 225"/>
                      <a:gd name="T28" fmla="*/ 73 w 225"/>
                      <a:gd name="T29" fmla="*/ 221 h 225"/>
                      <a:gd name="T30" fmla="*/ 76 w 225"/>
                      <a:gd name="T31" fmla="*/ 225 h 225"/>
                      <a:gd name="T32" fmla="*/ 81 w 225"/>
                      <a:gd name="T33" fmla="*/ 225 h 225"/>
                      <a:gd name="T34" fmla="*/ 85 w 225"/>
                      <a:gd name="T35" fmla="*/ 225 h 225"/>
                      <a:gd name="T36" fmla="*/ 90 w 225"/>
                      <a:gd name="T37" fmla="*/ 221 h 225"/>
                      <a:gd name="T38" fmla="*/ 221 w 225"/>
                      <a:gd name="T39" fmla="*/ 90 h 225"/>
                      <a:gd name="T40" fmla="*/ 221 w 225"/>
                      <a:gd name="T41" fmla="*/ 90 h 225"/>
                      <a:gd name="T42" fmla="*/ 223 w 225"/>
                      <a:gd name="T43" fmla="*/ 87 h 225"/>
                      <a:gd name="T44" fmla="*/ 225 w 225"/>
                      <a:gd name="T45" fmla="*/ 82 h 225"/>
                      <a:gd name="T46" fmla="*/ 223 w 225"/>
                      <a:gd name="T47" fmla="*/ 76 h 225"/>
                      <a:gd name="T48" fmla="*/ 221 w 225"/>
                      <a:gd name="T49" fmla="*/ 73 h 225"/>
                      <a:gd name="T50" fmla="*/ 221 w 225"/>
                      <a:gd name="T51" fmla="*/ 73 h 225"/>
                      <a:gd name="T52" fmla="*/ 81 w 225"/>
                      <a:gd name="T53" fmla="*/ 215 h 225"/>
                      <a:gd name="T54" fmla="*/ 8 w 225"/>
                      <a:gd name="T55" fmla="*/ 142 h 225"/>
                      <a:gd name="T56" fmla="*/ 142 w 225"/>
                      <a:gd name="T57" fmla="*/ 9 h 225"/>
                      <a:gd name="T58" fmla="*/ 215 w 225"/>
                      <a:gd name="T59" fmla="*/ 82 h 225"/>
                      <a:gd name="T60" fmla="*/ 81 w 225"/>
                      <a:gd name="T61" fmla="*/ 215 h 225"/>
                      <a:gd name="T62" fmla="*/ 81 w 225"/>
                      <a:gd name="T63" fmla="*/ 215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25" h="225">
                        <a:moveTo>
                          <a:pt x="221" y="73"/>
                        </a:moveTo>
                        <a:lnTo>
                          <a:pt x="152" y="3"/>
                        </a:lnTo>
                        <a:lnTo>
                          <a:pt x="152" y="3"/>
                        </a:lnTo>
                        <a:lnTo>
                          <a:pt x="147" y="0"/>
                        </a:lnTo>
                        <a:lnTo>
                          <a:pt x="142" y="0"/>
                        </a:lnTo>
                        <a:lnTo>
                          <a:pt x="138" y="0"/>
                        </a:lnTo>
                        <a:lnTo>
                          <a:pt x="135" y="3"/>
                        </a:lnTo>
                        <a:lnTo>
                          <a:pt x="3" y="135"/>
                        </a:lnTo>
                        <a:lnTo>
                          <a:pt x="3" y="135"/>
                        </a:lnTo>
                        <a:lnTo>
                          <a:pt x="0" y="138"/>
                        </a:lnTo>
                        <a:lnTo>
                          <a:pt x="0" y="142"/>
                        </a:lnTo>
                        <a:lnTo>
                          <a:pt x="0" y="149"/>
                        </a:lnTo>
                        <a:lnTo>
                          <a:pt x="3" y="152"/>
                        </a:lnTo>
                        <a:lnTo>
                          <a:pt x="73" y="221"/>
                        </a:lnTo>
                        <a:lnTo>
                          <a:pt x="73" y="221"/>
                        </a:lnTo>
                        <a:lnTo>
                          <a:pt x="76" y="225"/>
                        </a:lnTo>
                        <a:lnTo>
                          <a:pt x="81" y="225"/>
                        </a:lnTo>
                        <a:lnTo>
                          <a:pt x="85" y="225"/>
                        </a:lnTo>
                        <a:lnTo>
                          <a:pt x="90" y="221"/>
                        </a:lnTo>
                        <a:lnTo>
                          <a:pt x="221" y="90"/>
                        </a:lnTo>
                        <a:lnTo>
                          <a:pt x="221" y="90"/>
                        </a:lnTo>
                        <a:lnTo>
                          <a:pt x="223" y="87"/>
                        </a:lnTo>
                        <a:lnTo>
                          <a:pt x="225" y="82"/>
                        </a:lnTo>
                        <a:lnTo>
                          <a:pt x="223" y="76"/>
                        </a:lnTo>
                        <a:lnTo>
                          <a:pt x="221" y="73"/>
                        </a:lnTo>
                        <a:lnTo>
                          <a:pt x="221" y="73"/>
                        </a:lnTo>
                        <a:close/>
                        <a:moveTo>
                          <a:pt x="81" y="215"/>
                        </a:moveTo>
                        <a:lnTo>
                          <a:pt x="8" y="142"/>
                        </a:lnTo>
                        <a:lnTo>
                          <a:pt x="142" y="9"/>
                        </a:lnTo>
                        <a:lnTo>
                          <a:pt x="215" y="82"/>
                        </a:lnTo>
                        <a:lnTo>
                          <a:pt x="81" y="215"/>
                        </a:lnTo>
                        <a:lnTo>
                          <a:pt x="81" y="215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 w="6350">
                    <a:solidFill>
                      <a:srgbClr val="A6A6A6"/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5F5F5F"/>
                      </a:solidFill>
                    </a:endParaRPr>
                  </a:p>
                </p:txBody>
              </p:sp>
              <p:sp>
                <p:nvSpPr>
                  <p:cNvPr id="61" name="Freeform 11"/>
                  <p:cNvSpPr>
                    <a:spLocks noEditPoints="1"/>
                  </p:cNvSpPr>
                  <p:nvPr userDrawn="1"/>
                </p:nvSpPr>
                <p:spPr bwMode="gray">
                  <a:xfrm>
                    <a:off x="1333650" y="268877"/>
                    <a:ext cx="183451" cy="181827"/>
                  </a:xfrm>
                  <a:custGeom>
                    <a:avLst/>
                    <a:gdLst>
                      <a:gd name="T0" fmla="*/ 221 w 226"/>
                      <a:gd name="T1" fmla="*/ 73 h 225"/>
                      <a:gd name="T2" fmla="*/ 153 w 226"/>
                      <a:gd name="T3" fmla="*/ 4 h 225"/>
                      <a:gd name="T4" fmla="*/ 153 w 226"/>
                      <a:gd name="T5" fmla="*/ 4 h 225"/>
                      <a:gd name="T6" fmla="*/ 149 w 226"/>
                      <a:gd name="T7" fmla="*/ 0 h 225"/>
                      <a:gd name="T8" fmla="*/ 144 w 226"/>
                      <a:gd name="T9" fmla="*/ 0 h 225"/>
                      <a:gd name="T10" fmla="*/ 139 w 226"/>
                      <a:gd name="T11" fmla="*/ 0 h 225"/>
                      <a:gd name="T12" fmla="*/ 135 w 226"/>
                      <a:gd name="T13" fmla="*/ 4 h 225"/>
                      <a:gd name="T14" fmla="*/ 5 w 226"/>
                      <a:gd name="T15" fmla="*/ 135 h 225"/>
                      <a:gd name="T16" fmla="*/ 5 w 226"/>
                      <a:gd name="T17" fmla="*/ 135 h 225"/>
                      <a:gd name="T18" fmla="*/ 1 w 226"/>
                      <a:gd name="T19" fmla="*/ 138 h 225"/>
                      <a:gd name="T20" fmla="*/ 0 w 226"/>
                      <a:gd name="T21" fmla="*/ 143 h 225"/>
                      <a:gd name="T22" fmla="*/ 1 w 226"/>
                      <a:gd name="T23" fmla="*/ 148 h 225"/>
                      <a:gd name="T24" fmla="*/ 5 w 226"/>
                      <a:gd name="T25" fmla="*/ 152 h 225"/>
                      <a:gd name="T26" fmla="*/ 73 w 226"/>
                      <a:gd name="T27" fmla="*/ 222 h 225"/>
                      <a:gd name="T28" fmla="*/ 73 w 226"/>
                      <a:gd name="T29" fmla="*/ 222 h 225"/>
                      <a:gd name="T30" fmla="*/ 77 w 226"/>
                      <a:gd name="T31" fmla="*/ 223 h 225"/>
                      <a:gd name="T32" fmla="*/ 82 w 226"/>
                      <a:gd name="T33" fmla="*/ 225 h 225"/>
                      <a:gd name="T34" fmla="*/ 87 w 226"/>
                      <a:gd name="T35" fmla="*/ 223 h 225"/>
                      <a:gd name="T36" fmla="*/ 91 w 226"/>
                      <a:gd name="T37" fmla="*/ 222 h 225"/>
                      <a:gd name="T38" fmla="*/ 221 w 226"/>
                      <a:gd name="T39" fmla="*/ 90 h 225"/>
                      <a:gd name="T40" fmla="*/ 221 w 226"/>
                      <a:gd name="T41" fmla="*/ 90 h 225"/>
                      <a:gd name="T42" fmla="*/ 224 w 226"/>
                      <a:gd name="T43" fmla="*/ 86 h 225"/>
                      <a:gd name="T44" fmla="*/ 226 w 226"/>
                      <a:gd name="T45" fmla="*/ 81 h 225"/>
                      <a:gd name="T46" fmla="*/ 224 w 226"/>
                      <a:gd name="T47" fmla="*/ 76 h 225"/>
                      <a:gd name="T48" fmla="*/ 221 w 226"/>
                      <a:gd name="T49" fmla="*/ 73 h 225"/>
                      <a:gd name="T50" fmla="*/ 221 w 226"/>
                      <a:gd name="T51" fmla="*/ 73 h 225"/>
                      <a:gd name="T52" fmla="*/ 82 w 226"/>
                      <a:gd name="T53" fmla="*/ 216 h 225"/>
                      <a:gd name="T54" fmla="*/ 9 w 226"/>
                      <a:gd name="T55" fmla="*/ 143 h 225"/>
                      <a:gd name="T56" fmla="*/ 144 w 226"/>
                      <a:gd name="T57" fmla="*/ 8 h 225"/>
                      <a:gd name="T58" fmla="*/ 217 w 226"/>
                      <a:gd name="T59" fmla="*/ 81 h 225"/>
                      <a:gd name="T60" fmla="*/ 82 w 226"/>
                      <a:gd name="T61" fmla="*/ 216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226" h="225">
                        <a:moveTo>
                          <a:pt x="221" y="73"/>
                        </a:moveTo>
                        <a:lnTo>
                          <a:pt x="153" y="4"/>
                        </a:lnTo>
                        <a:lnTo>
                          <a:pt x="153" y="4"/>
                        </a:lnTo>
                        <a:lnTo>
                          <a:pt x="149" y="0"/>
                        </a:lnTo>
                        <a:lnTo>
                          <a:pt x="144" y="0"/>
                        </a:lnTo>
                        <a:lnTo>
                          <a:pt x="139" y="0"/>
                        </a:lnTo>
                        <a:lnTo>
                          <a:pt x="135" y="4"/>
                        </a:lnTo>
                        <a:lnTo>
                          <a:pt x="5" y="135"/>
                        </a:lnTo>
                        <a:lnTo>
                          <a:pt x="5" y="135"/>
                        </a:lnTo>
                        <a:lnTo>
                          <a:pt x="1" y="138"/>
                        </a:lnTo>
                        <a:lnTo>
                          <a:pt x="0" y="143"/>
                        </a:lnTo>
                        <a:lnTo>
                          <a:pt x="1" y="148"/>
                        </a:lnTo>
                        <a:lnTo>
                          <a:pt x="5" y="152"/>
                        </a:lnTo>
                        <a:lnTo>
                          <a:pt x="73" y="222"/>
                        </a:lnTo>
                        <a:lnTo>
                          <a:pt x="73" y="222"/>
                        </a:lnTo>
                        <a:lnTo>
                          <a:pt x="77" y="223"/>
                        </a:lnTo>
                        <a:lnTo>
                          <a:pt x="82" y="225"/>
                        </a:lnTo>
                        <a:lnTo>
                          <a:pt x="87" y="223"/>
                        </a:lnTo>
                        <a:lnTo>
                          <a:pt x="91" y="222"/>
                        </a:lnTo>
                        <a:lnTo>
                          <a:pt x="221" y="90"/>
                        </a:lnTo>
                        <a:lnTo>
                          <a:pt x="221" y="90"/>
                        </a:lnTo>
                        <a:lnTo>
                          <a:pt x="224" y="86"/>
                        </a:lnTo>
                        <a:lnTo>
                          <a:pt x="226" y="81"/>
                        </a:lnTo>
                        <a:lnTo>
                          <a:pt x="224" y="76"/>
                        </a:lnTo>
                        <a:lnTo>
                          <a:pt x="221" y="73"/>
                        </a:lnTo>
                        <a:lnTo>
                          <a:pt x="221" y="73"/>
                        </a:lnTo>
                        <a:close/>
                        <a:moveTo>
                          <a:pt x="82" y="216"/>
                        </a:moveTo>
                        <a:lnTo>
                          <a:pt x="9" y="143"/>
                        </a:lnTo>
                        <a:lnTo>
                          <a:pt x="144" y="8"/>
                        </a:lnTo>
                        <a:lnTo>
                          <a:pt x="217" y="81"/>
                        </a:lnTo>
                        <a:lnTo>
                          <a:pt x="82" y="216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 w="6350">
                    <a:solidFill>
                      <a:srgbClr val="A6A6A6"/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5F5F5F"/>
                      </a:solidFill>
                    </a:endParaRPr>
                  </a:p>
                </p:txBody>
              </p:sp>
              <p:sp>
                <p:nvSpPr>
                  <p:cNvPr id="62" name="Freeform 13"/>
                  <p:cNvSpPr>
                    <a:spLocks/>
                  </p:cNvSpPr>
                  <p:nvPr userDrawn="1"/>
                </p:nvSpPr>
                <p:spPr bwMode="gray">
                  <a:xfrm>
                    <a:off x="1253588" y="295061"/>
                    <a:ext cx="55197" cy="55197"/>
                  </a:xfrm>
                  <a:custGeom>
                    <a:avLst/>
                    <a:gdLst>
                      <a:gd name="T0" fmla="*/ 1 w 66"/>
                      <a:gd name="T1" fmla="*/ 6 h 67"/>
                      <a:gd name="T2" fmla="*/ 1 w 66"/>
                      <a:gd name="T3" fmla="*/ 6 h 67"/>
                      <a:gd name="T4" fmla="*/ 0 w 66"/>
                      <a:gd name="T5" fmla="*/ 9 h 67"/>
                      <a:gd name="T6" fmla="*/ 0 w 66"/>
                      <a:gd name="T7" fmla="*/ 12 h 67"/>
                      <a:gd name="T8" fmla="*/ 0 w 66"/>
                      <a:gd name="T9" fmla="*/ 15 h 67"/>
                      <a:gd name="T10" fmla="*/ 1 w 66"/>
                      <a:gd name="T11" fmla="*/ 19 h 67"/>
                      <a:gd name="T12" fmla="*/ 48 w 66"/>
                      <a:gd name="T13" fmla="*/ 65 h 67"/>
                      <a:gd name="T14" fmla="*/ 48 w 66"/>
                      <a:gd name="T15" fmla="*/ 65 h 67"/>
                      <a:gd name="T16" fmla="*/ 51 w 66"/>
                      <a:gd name="T17" fmla="*/ 67 h 67"/>
                      <a:gd name="T18" fmla="*/ 54 w 66"/>
                      <a:gd name="T19" fmla="*/ 67 h 67"/>
                      <a:gd name="T20" fmla="*/ 57 w 66"/>
                      <a:gd name="T21" fmla="*/ 67 h 67"/>
                      <a:gd name="T22" fmla="*/ 60 w 66"/>
                      <a:gd name="T23" fmla="*/ 65 h 67"/>
                      <a:gd name="T24" fmla="*/ 66 w 66"/>
                      <a:gd name="T25" fmla="*/ 59 h 67"/>
                      <a:gd name="T26" fmla="*/ 8 w 66"/>
                      <a:gd name="T27" fmla="*/ 0 h 67"/>
                      <a:gd name="T28" fmla="*/ 1 w 66"/>
                      <a:gd name="T29" fmla="*/ 6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6" h="67">
                        <a:moveTo>
                          <a:pt x="1" y="6"/>
                        </a:moveTo>
                        <a:lnTo>
                          <a:pt x="1" y="6"/>
                        </a:lnTo>
                        <a:lnTo>
                          <a:pt x="0" y="9"/>
                        </a:lnTo>
                        <a:lnTo>
                          <a:pt x="0" y="12"/>
                        </a:lnTo>
                        <a:lnTo>
                          <a:pt x="0" y="15"/>
                        </a:lnTo>
                        <a:lnTo>
                          <a:pt x="1" y="19"/>
                        </a:lnTo>
                        <a:lnTo>
                          <a:pt x="48" y="65"/>
                        </a:lnTo>
                        <a:lnTo>
                          <a:pt x="48" y="65"/>
                        </a:lnTo>
                        <a:lnTo>
                          <a:pt x="51" y="67"/>
                        </a:lnTo>
                        <a:lnTo>
                          <a:pt x="54" y="67"/>
                        </a:lnTo>
                        <a:lnTo>
                          <a:pt x="57" y="67"/>
                        </a:lnTo>
                        <a:lnTo>
                          <a:pt x="60" y="65"/>
                        </a:lnTo>
                        <a:lnTo>
                          <a:pt x="66" y="59"/>
                        </a:lnTo>
                        <a:lnTo>
                          <a:pt x="8" y="0"/>
                        </a:lnTo>
                        <a:lnTo>
                          <a:pt x="1" y="6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5F5F5F"/>
                      </a:solidFill>
                    </a:endParaRPr>
                  </a:p>
                </p:txBody>
              </p:sp>
              <p:sp>
                <p:nvSpPr>
                  <p:cNvPr id="63" name="Freeform 14"/>
                  <p:cNvSpPr>
                    <a:spLocks/>
                  </p:cNvSpPr>
                  <p:nvPr userDrawn="1"/>
                </p:nvSpPr>
                <p:spPr bwMode="gray">
                  <a:xfrm>
                    <a:off x="1247093" y="314543"/>
                    <a:ext cx="42209" cy="42209"/>
                  </a:xfrm>
                  <a:custGeom>
                    <a:avLst/>
                    <a:gdLst>
                      <a:gd name="T0" fmla="*/ 0 w 52"/>
                      <a:gd name="T1" fmla="*/ 23 h 53"/>
                      <a:gd name="T2" fmla="*/ 29 w 52"/>
                      <a:gd name="T3" fmla="*/ 53 h 53"/>
                      <a:gd name="T4" fmla="*/ 29 w 52"/>
                      <a:gd name="T5" fmla="*/ 53 h 53"/>
                      <a:gd name="T6" fmla="*/ 34 w 52"/>
                      <a:gd name="T7" fmla="*/ 50 h 53"/>
                      <a:gd name="T8" fmla="*/ 40 w 52"/>
                      <a:gd name="T9" fmla="*/ 47 h 53"/>
                      <a:gd name="T10" fmla="*/ 46 w 52"/>
                      <a:gd name="T11" fmla="*/ 44 h 53"/>
                      <a:gd name="T12" fmla="*/ 52 w 52"/>
                      <a:gd name="T13" fmla="*/ 44 h 53"/>
                      <a:gd name="T14" fmla="*/ 52 w 52"/>
                      <a:gd name="T15" fmla="*/ 44 h 53"/>
                      <a:gd name="T16" fmla="*/ 9 w 52"/>
                      <a:gd name="T17" fmla="*/ 0 h 53"/>
                      <a:gd name="T18" fmla="*/ 9 w 52"/>
                      <a:gd name="T19" fmla="*/ 0 h 53"/>
                      <a:gd name="T20" fmla="*/ 9 w 52"/>
                      <a:gd name="T21" fmla="*/ 6 h 53"/>
                      <a:gd name="T22" fmla="*/ 6 w 52"/>
                      <a:gd name="T23" fmla="*/ 13 h 53"/>
                      <a:gd name="T24" fmla="*/ 3 w 52"/>
                      <a:gd name="T25" fmla="*/ 19 h 53"/>
                      <a:gd name="T26" fmla="*/ 0 w 52"/>
                      <a:gd name="T27" fmla="*/ 23 h 53"/>
                      <a:gd name="T28" fmla="*/ 0 w 52"/>
                      <a:gd name="T29" fmla="*/ 2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2" h="53">
                        <a:moveTo>
                          <a:pt x="0" y="23"/>
                        </a:moveTo>
                        <a:lnTo>
                          <a:pt x="29" y="53"/>
                        </a:lnTo>
                        <a:lnTo>
                          <a:pt x="29" y="53"/>
                        </a:lnTo>
                        <a:lnTo>
                          <a:pt x="34" y="50"/>
                        </a:lnTo>
                        <a:lnTo>
                          <a:pt x="40" y="47"/>
                        </a:lnTo>
                        <a:lnTo>
                          <a:pt x="46" y="44"/>
                        </a:lnTo>
                        <a:lnTo>
                          <a:pt x="52" y="44"/>
                        </a:lnTo>
                        <a:lnTo>
                          <a:pt x="52" y="44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9" y="6"/>
                        </a:lnTo>
                        <a:lnTo>
                          <a:pt x="6" y="13"/>
                        </a:lnTo>
                        <a:lnTo>
                          <a:pt x="3" y="19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5F5F5F"/>
                      </a:solidFill>
                    </a:endParaRPr>
                  </a:p>
                </p:txBody>
              </p:sp>
              <p:sp>
                <p:nvSpPr>
                  <p:cNvPr id="65" name="Freeform 15"/>
                  <p:cNvSpPr>
                    <a:spLocks/>
                  </p:cNvSpPr>
                  <p:nvPr userDrawn="1"/>
                </p:nvSpPr>
                <p:spPr bwMode="gray">
                  <a:xfrm>
                    <a:off x="1243847" y="340517"/>
                    <a:ext cx="21105" cy="21105"/>
                  </a:xfrm>
                  <a:custGeom>
                    <a:avLst/>
                    <a:gdLst>
                      <a:gd name="T0" fmla="*/ 5 w 27"/>
                      <a:gd name="T1" fmla="*/ 22 h 27"/>
                      <a:gd name="T2" fmla="*/ 5 w 27"/>
                      <a:gd name="T3" fmla="*/ 22 h 27"/>
                      <a:gd name="T4" fmla="*/ 10 w 27"/>
                      <a:gd name="T5" fmla="*/ 25 h 27"/>
                      <a:gd name="T6" fmla="*/ 16 w 27"/>
                      <a:gd name="T7" fmla="*/ 27 h 27"/>
                      <a:gd name="T8" fmla="*/ 21 w 27"/>
                      <a:gd name="T9" fmla="*/ 25 h 27"/>
                      <a:gd name="T10" fmla="*/ 27 w 27"/>
                      <a:gd name="T11" fmla="*/ 22 h 27"/>
                      <a:gd name="T12" fmla="*/ 5 w 27"/>
                      <a:gd name="T13" fmla="*/ 0 h 27"/>
                      <a:gd name="T14" fmla="*/ 5 w 27"/>
                      <a:gd name="T15" fmla="*/ 0 h 27"/>
                      <a:gd name="T16" fmla="*/ 2 w 27"/>
                      <a:gd name="T17" fmla="*/ 5 h 27"/>
                      <a:gd name="T18" fmla="*/ 0 w 27"/>
                      <a:gd name="T19" fmla="*/ 11 h 27"/>
                      <a:gd name="T20" fmla="*/ 2 w 27"/>
                      <a:gd name="T21" fmla="*/ 17 h 27"/>
                      <a:gd name="T22" fmla="*/ 5 w 27"/>
                      <a:gd name="T23" fmla="*/ 22 h 27"/>
                      <a:gd name="T24" fmla="*/ 5 w 27"/>
                      <a:gd name="T25" fmla="*/ 22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7" h="27">
                        <a:moveTo>
                          <a:pt x="5" y="22"/>
                        </a:moveTo>
                        <a:lnTo>
                          <a:pt x="5" y="22"/>
                        </a:lnTo>
                        <a:lnTo>
                          <a:pt x="10" y="25"/>
                        </a:lnTo>
                        <a:lnTo>
                          <a:pt x="16" y="27"/>
                        </a:lnTo>
                        <a:lnTo>
                          <a:pt x="21" y="25"/>
                        </a:lnTo>
                        <a:lnTo>
                          <a:pt x="27" y="22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2" y="5"/>
                        </a:lnTo>
                        <a:lnTo>
                          <a:pt x="0" y="11"/>
                        </a:lnTo>
                        <a:lnTo>
                          <a:pt x="2" y="17"/>
                        </a:lnTo>
                        <a:lnTo>
                          <a:pt x="5" y="22"/>
                        </a:lnTo>
                        <a:lnTo>
                          <a:pt x="5" y="22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5F5F5F"/>
                      </a:solidFill>
                    </a:endParaRPr>
                  </a:p>
                </p:txBody>
              </p:sp>
              <p:sp>
                <p:nvSpPr>
                  <p:cNvPr id="66" name="Freeform 16"/>
                  <p:cNvSpPr>
                    <a:spLocks/>
                  </p:cNvSpPr>
                  <p:nvPr userDrawn="1"/>
                </p:nvSpPr>
                <p:spPr bwMode="gray">
                  <a:xfrm>
                    <a:off x="1363983" y="192784"/>
                    <a:ext cx="47081" cy="47081"/>
                  </a:xfrm>
                  <a:custGeom>
                    <a:avLst/>
                    <a:gdLst>
                      <a:gd name="T0" fmla="*/ 58 w 58"/>
                      <a:gd name="T1" fmla="*/ 48 h 59"/>
                      <a:gd name="T2" fmla="*/ 58 w 58"/>
                      <a:gd name="T3" fmla="*/ 48 h 59"/>
                      <a:gd name="T4" fmla="*/ 51 w 58"/>
                      <a:gd name="T5" fmla="*/ 45 h 59"/>
                      <a:gd name="T6" fmla="*/ 43 w 58"/>
                      <a:gd name="T7" fmla="*/ 42 h 59"/>
                      <a:gd name="T8" fmla="*/ 35 w 58"/>
                      <a:gd name="T9" fmla="*/ 36 h 59"/>
                      <a:gd name="T10" fmla="*/ 29 w 58"/>
                      <a:gd name="T11" fmla="*/ 31 h 59"/>
                      <a:gd name="T12" fmla="*/ 29 w 58"/>
                      <a:gd name="T13" fmla="*/ 31 h 59"/>
                      <a:gd name="T14" fmla="*/ 23 w 58"/>
                      <a:gd name="T15" fmla="*/ 23 h 59"/>
                      <a:gd name="T16" fmla="*/ 18 w 58"/>
                      <a:gd name="T17" fmla="*/ 15 h 59"/>
                      <a:gd name="T18" fmla="*/ 14 w 58"/>
                      <a:gd name="T19" fmla="*/ 8 h 59"/>
                      <a:gd name="T20" fmla="*/ 12 w 58"/>
                      <a:gd name="T21" fmla="*/ 0 h 59"/>
                      <a:gd name="T22" fmla="*/ 0 w 58"/>
                      <a:gd name="T23" fmla="*/ 12 h 59"/>
                      <a:gd name="T24" fmla="*/ 48 w 58"/>
                      <a:gd name="T25" fmla="*/ 59 h 59"/>
                      <a:gd name="T26" fmla="*/ 58 w 58"/>
                      <a:gd name="T27" fmla="*/ 48 h 59"/>
                      <a:gd name="T28" fmla="*/ 58 w 58"/>
                      <a:gd name="T29" fmla="*/ 4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8" h="59">
                        <a:moveTo>
                          <a:pt x="58" y="48"/>
                        </a:moveTo>
                        <a:lnTo>
                          <a:pt x="58" y="48"/>
                        </a:lnTo>
                        <a:lnTo>
                          <a:pt x="51" y="45"/>
                        </a:lnTo>
                        <a:lnTo>
                          <a:pt x="43" y="42"/>
                        </a:lnTo>
                        <a:lnTo>
                          <a:pt x="35" y="36"/>
                        </a:lnTo>
                        <a:lnTo>
                          <a:pt x="29" y="31"/>
                        </a:lnTo>
                        <a:lnTo>
                          <a:pt x="29" y="31"/>
                        </a:lnTo>
                        <a:lnTo>
                          <a:pt x="23" y="23"/>
                        </a:lnTo>
                        <a:lnTo>
                          <a:pt x="18" y="15"/>
                        </a:lnTo>
                        <a:lnTo>
                          <a:pt x="14" y="8"/>
                        </a:lnTo>
                        <a:lnTo>
                          <a:pt x="12" y="0"/>
                        </a:lnTo>
                        <a:lnTo>
                          <a:pt x="0" y="12"/>
                        </a:lnTo>
                        <a:lnTo>
                          <a:pt x="48" y="59"/>
                        </a:lnTo>
                        <a:lnTo>
                          <a:pt x="58" y="48"/>
                        </a:lnTo>
                        <a:lnTo>
                          <a:pt x="58" y="48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5F5F5F"/>
                      </a:solidFill>
                    </a:endParaRPr>
                  </a:p>
                </p:txBody>
              </p:sp>
              <p:sp>
                <p:nvSpPr>
                  <p:cNvPr id="67" name="Freeform 17"/>
                  <p:cNvSpPr>
                    <a:spLocks/>
                  </p:cNvSpPr>
                  <p:nvPr userDrawn="1"/>
                </p:nvSpPr>
                <p:spPr bwMode="gray">
                  <a:xfrm>
                    <a:off x="1336384" y="197653"/>
                    <a:ext cx="47081" cy="29223"/>
                  </a:xfrm>
                  <a:custGeom>
                    <a:avLst/>
                    <a:gdLst>
                      <a:gd name="T0" fmla="*/ 18 w 58"/>
                      <a:gd name="T1" fmla="*/ 0 h 36"/>
                      <a:gd name="T2" fmla="*/ 18 w 58"/>
                      <a:gd name="T3" fmla="*/ 0 h 36"/>
                      <a:gd name="T4" fmla="*/ 12 w 58"/>
                      <a:gd name="T5" fmla="*/ 2 h 36"/>
                      <a:gd name="T6" fmla="*/ 7 w 58"/>
                      <a:gd name="T7" fmla="*/ 5 h 36"/>
                      <a:gd name="T8" fmla="*/ 0 w 58"/>
                      <a:gd name="T9" fmla="*/ 13 h 36"/>
                      <a:gd name="T10" fmla="*/ 0 w 58"/>
                      <a:gd name="T11" fmla="*/ 13 h 36"/>
                      <a:gd name="T12" fmla="*/ 58 w 58"/>
                      <a:gd name="T13" fmla="*/ 36 h 36"/>
                      <a:gd name="T14" fmla="*/ 27 w 58"/>
                      <a:gd name="T15" fmla="*/ 5 h 36"/>
                      <a:gd name="T16" fmla="*/ 27 w 58"/>
                      <a:gd name="T17" fmla="*/ 5 h 36"/>
                      <a:gd name="T18" fmla="*/ 23 w 58"/>
                      <a:gd name="T19" fmla="*/ 2 h 36"/>
                      <a:gd name="T20" fmla="*/ 18 w 58"/>
                      <a:gd name="T21" fmla="*/ 0 h 36"/>
                      <a:gd name="T22" fmla="*/ 18 w 58"/>
                      <a:gd name="T23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8" h="36">
                        <a:moveTo>
                          <a:pt x="18" y="0"/>
                        </a:move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7" y="5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58" y="36"/>
                        </a:lnTo>
                        <a:lnTo>
                          <a:pt x="27" y="5"/>
                        </a:lnTo>
                        <a:lnTo>
                          <a:pt x="27" y="5"/>
                        </a:lnTo>
                        <a:lnTo>
                          <a:pt x="23" y="2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5F5F5F"/>
                      </a:solidFill>
                    </a:endParaRPr>
                  </a:p>
                </p:txBody>
              </p:sp>
              <p:sp>
                <p:nvSpPr>
                  <p:cNvPr id="68" name="Freeform 21"/>
                  <p:cNvSpPr>
                    <a:spLocks/>
                  </p:cNvSpPr>
                  <p:nvPr userDrawn="1"/>
                </p:nvSpPr>
                <p:spPr bwMode="gray">
                  <a:xfrm>
                    <a:off x="1363983" y="192784"/>
                    <a:ext cx="47081" cy="42209"/>
                  </a:xfrm>
                  <a:custGeom>
                    <a:avLst/>
                    <a:gdLst>
                      <a:gd name="T0" fmla="*/ 12 w 58"/>
                      <a:gd name="T1" fmla="*/ 0 h 53"/>
                      <a:gd name="T2" fmla="*/ 0 w 58"/>
                      <a:gd name="T3" fmla="*/ 12 h 53"/>
                      <a:gd name="T4" fmla="*/ 32 w 58"/>
                      <a:gd name="T5" fmla="*/ 43 h 53"/>
                      <a:gd name="T6" fmla="*/ 32 w 58"/>
                      <a:gd name="T7" fmla="*/ 43 h 53"/>
                      <a:gd name="T8" fmla="*/ 55 w 58"/>
                      <a:gd name="T9" fmla="*/ 53 h 53"/>
                      <a:gd name="T10" fmla="*/ 58 w 58"/>
                      <a:gd name="T11" fmla="*/ 48 h 53"/>
                      <a:gd name="T12" fmla="*/ 58 w 58"/>
                      <a:gd name="T13" fmla="*/ 48 h 53"/>
                      <a:gd name="T14" fmla="*/ 51 w 58"/>
                      <a:gd name="T15" fmla="*/ 45 h 53"/>
                      <a:gd name="T16" fmla="*/ 43 w 58"/>
                      <a:gd name="T17" fmla="*/ 42 h 53"/>
                      <a:gd name="T18" fmla="*/ 35 w 58"/>
                      <a:gd name="T19" fmla="*/ 36 h 53"/>
                      <a:gd name="T20" fmla="*/ 29 w 58"/>
                      <a:gd name="T21" fmla="*/ 31 h 53"/>
                      <a:gd name="T22" fmla="*/ 29 w 58"/>
                      <a:gd name="T23" fmla="*/ 31 h 53"/>
                      <a:gd name="T24" fmla="*/ 23 w 58"/>
                      <a:gd name="T25" fmla="*/ 23 h 53"/>
                      <a:gd name="T26" fmla="*/ 18 w 58"/>
                      <a:gd name="T27" fmla="*/ 15 h 53"/>
                      <a:gd name="T28" fmla="*/ 14 w 58"/>
                      <a:gd name="T29" fmla="*/ 8 h 53"/>
                      <a:gd name="T30" fmla="*/ 12 w 58"/>
                      <a:gd name="T31" fmla="*/ 0 h 53"/>
                      <a:gd name="T32" fmla="*/ 12 w 58"/>
                      <a:gd name="T33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53">
                        <a:moveTo>
                          <a:pt x="12" y="0"/>
                        </a:moveTo>
                        <a:lnTo>
                          <a:pt x="0" y="12"/>
                        </a:lnTo>
                        <a:lnTo>
                          <a:pt x="32" y="43"/>
                        </a:lnTo>
                        <a:lnTo>
                          <a:pt x="32" y="43"/>
                        </a:lnTo>
                        <a:lnTo>
                          <a:pt x="55" y="53"/>
                        </a:lnTo>
                        <a:lnTo>
                          <a:pt x="58" y="48"/>
                        </a:lnTo>
                        <a:lnTo>
                          <a:pt x="58" y="48"/>
                        </a:lnTo>
                        <a:lnTo>
                          <a:pt x="51" y="45"/>
                        </a:lnTo>
                        <a:lnTo>
                          <a:pt x="43" y="42"/>
                        </a:lnTo>
                        <a:lnTo>
                          <a:pt x="35" y="36"/>
                        </a:lnTo>
                        <a:lnTo>
                          <a:pt x="29" y="31"/>
                        </a:lnTo>
                        <a:lnTo>
                          <a:pt x="29" y="31"/>
                        </a:lnTo>
                        <a:lnTo>
                          <a:pt x="23" y="23"/>
                        </a:lnTo>
                        <a:lnTo>
                          <a:pt x="18" y="15"/>
                        </a:lnTo>
                        <a:lnTo>
                          <a:pt x="14" y="8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5F5F5F"/>
                      </a:solidFill>
                    </a:endParaRPr>
                  </a:p>
                </p:txBody>
              </p:sp>
            </p:grp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4855436" y="4802764"/>
                <a:ext cx="204064" cy="204064"/>
                <a:chOff x="4724400" y="4802764"/>
                <a:chExt cx="204064" cy="204064"/>
              </a:xfrm>
            </p:grpSpPr>
            <p:sp>
              <p:nvSpPr>
                <p:cNvPr id="44" name="Oval 43"/>
                <p:cNvSpPr/>
                <p:nvPr userDrawn="1"/>
              </p:nvSpPr>
              <p:spPr bwMode="gray">
                <a:xfrm>
                  <a:off x="4724400" y="4802764"/>
                  <a:ext cx="204064" cy="204064"/>
                </a:xfrm>
                <a:prstGeom prst="ellipse">
                  <a:avLst/>
                </a:prstGeom>
                <a:solidFill>
                  <a:schemeClr val="tx2">
                    <a:lumMod val="85000"/>
                    <a:lumOff val="15000"/>
                  </a:schemeClr>
                </a:solidFill>
                <a:ln w="19050">
                  <a:noFill/>
                  <a:round/>
                  <a:headEnd/>
                  <a:tailEnd/>
                </a:ln>
                <a:effectLst/>
                <a:extLst/>
              </p:spPr>
              <p:txBody>
                <a:bodyPr wrap="square" rtlCol="0" anchor="ctr"/>
                <a:lstStyle/>
                <a:p>
                  <a:pPr algn="ctr"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kern="0" dirty="0" smtClean="0">
                    <a:solidFill>
                      <a:srgbClr val="5F5F5F"/>
                    </a:solidFill>
                    <a:latin typeface="Arial"/>
                    <a:ea typeface="ＭＳ Ｐゴシック" charset="0"/>
                    <a:cs typeface="ＭＳ Ｐゴシック" charset="0"/>
                  </a:endParaRPr>
                </a:p>
              </p:txBody>
            </p:sp>
            <p:grpSp>
              <p:nvGrpSpPr>
                <p:cNvPr id="45" name="Group 44"/>
                <p:cNvGrpSpPr/>
                <p:nvPr userDrawn="1"/>
              </p:nvGrpSpPr>
              <p:grpSpPr bwMode="gray">
                <a:xfrm>
                  <a:off x="4757378" y="4831735"/>
                  <a:ext cx="147649" cy="128524"/>
                  <a:chOff x="5763661" y="3189289"/>
                  <a:chExt cx="304188" cy="264786"/>
                </a:xfrm>
              </p:grpSpPr>
              <p:sp>
                <p:nvSpPr>
                  <p:cNvPr id="46" name="Freeform 45"/>
                  <p:cNvSpPr>
                    <a:spLocks/>
                  </p:cNvSpPr>
                  <p:nvPr userDrawn="1"/>
                </p:nvSpPr>
                <p:spPr bwMode="gray">
                  <a:xfrm>
                    <a:off x="6003406" y="3327105"/>
                    <a:ext cx="62528" cy="30626"/>
                  </a:xfrm>
                  <a:custGeom>
                    <a:avLst/>
                    <a:gdLst>
                      <a:gd name="T0" fmla="*/ 11 w 41"/>
                      <a:gd name="T1" fmla="*/ 0 h 20"/>
                      <a:gd name="T2" fmla="*/ 0 w 41"/>
                      <a:gd name="T3" fmla="*/ 9 h 20"/>
                      <a:gd name="T4" fmla="*/ 15 w 41"/>
                      <a:gd name="T5" fmla="*/ 20 h 20"/>
                      <a:gd name="T6" fmla="*/ 38 w 41"/>
                      <a:gd name="T7" fmla="*/ 14 h 20"/>
                      <a:gd name="T8" fmla="*/ 41 w 41"/>
                      <a:gd name="T9" fmla="*/ 3 h 20"/>
                      <a:gd name="T10" fmla="*/ 19 w 41"/>
                      <a:gd name="T11" fmla="*/ 6 h 20"/>
                      <a:gd name="T12" fmla="*/ 11 w 41"/>
                      <a:gd name="T13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1" h="20">
                        <a:moveTo>
                          <a:pt x="11" y="0"/>
                        </a:moveTo>
                        <a:cubicBezTo>
                          <a:pt x="8" y="4"/>
                          <a:pt x="4" y="7"/>
                          <a:pt x="0" y="9"/>
                        </a:cubicBezTo>
                        <a:cubicBezTo>
                          <a:pt x="15" y="20"/>
                          <a:pt x="15" y="20"/>
                          <a:pt x="15" y="20"/>
                        </a:cubicBezTo>
                        <a:cubicBezTo>
                          <a:pt x="38" y="14"/>
                          <a:pt x="38" y="14"/>
                          <a:pt x="38" y="14"/>
                        </a:cubicBezTo>
                        <a:cubicBezTo>
                          <a:pt x="41" y="3"/>
                          <a:pt x="41" y="3"/>
                          <a:pt x="41" y="3"/>
                        </a:cubicBezTo>
                        <a:cubicBezTo>
                          <a:pt x="19" y="6"/>
                          <a:pt x="19" y="6"/>
                          <a:pt x="19" y="6"/>
                        </a:cubicBez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FF">
                      <a:lumMod val="6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7" name="Freeform 46"/>
                  <p:cNvSpPr>
                    <a:spLocks/>
                  </p:cNvSpPr>
                  <p:nvPr userDrawn="1"/>
                </p:nvSpPr>
                <p:spPr bwMode="gray">
                  <a:xfrm>
                    <a:off x="5806250" y="3245437"/>
                    <a:ext cx="79755" cy="93791"/>
                  </a:xfrm>
                  <a:custGeom>
                    <a:avLst/>
                    <a:gdLst>
                      <a:gd name="T0" fmla="*/ 8 w 52"/>
                      <a:gd name="T1" fmla="*/ 46 h 61"/>
                      <a:gd name="T2" fmla="*/ 28 w 52"/>
                      <a:gd name="T3" fmla="*/ 54 h 61"/>
                      <a:gd name="T4" fmla="*/ 33 w 52"/>
                      <a:gd name="T5" fmla="*/ 61 h 61"/>
                      <a:gd name="T6" fmla="*/ 52 w 52"/>
                      <a:gd name="T7" fmla="*/ 13 h 61"/>
                      <a:gd name="T8" fmla="*/ 44 w 52"/>
                      <a:gd name="T9" fmla="*/ 15 h 61"/>
                      <a:gd name="T10" fmla="*/ 18 w 52"/>
                      <a:gd name="T11" fmla="*/ 0 h 61"/>
                      <a:gd name="T12" fmla="*/ 0 w 52"/>
                      <a:gd name="T13" fmla="*/ 47 h 61"/>
                      <a:gd name="T14" fmla="*/ 8 w 52"/>
                      <a:gd name="T15" fmla="*/ 46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2" h="61">
                        <a:moveTo>
                          <a:pt x="8" y="46"/>
                        </a:moveTo>
                        <a:cubicBezTo>
                          <a:pt x="16" y="46"/>
                          <a:pt x="23" y="49"/>
                          <a:pt x="28" y="54"/>
                        </a:cubicBezTo>
                        <a:cubicBezTo>
                          <a:pt x="30" y="56"/>
                          <a:pt x="32" y="59"/>
                          <a:pt x="33" y="61"/>
                        </a:cubicBezTo>
                        <a:cubicBezTo>
                          <a:pt x="52" y="13"/>
                          <a:pt x="52" y="13"/>
                          <a:pt x="52" y="13"/>
                        </a:cubicBezTo>
                        <a:cubicBezTo>
                          <a:pt x="49" y="14"/>
                          <a:pt x="46" y="15"/>
                          <a:pt x="44" y="15"/>
                        </a:cubicBezTo>
                        <a:cubicBezTo>
                          <a:pt x="33" y="15"/>
                          <a:pt x="23" y="9"/>
                          <a:pt x="18" y="0"/>
                        </a:cubicBezTo>
                        <a:cubicBezTo>
                          <a:pt x="0" y="47"/>
                          <a:pt x="0" y="47"/>
                          <a:pt x="0" y="47"/>
                        </a:cubicBezTo>
                        <a:cubicBezTo>
                          <a:pt x="3" y="46"/>
                          <a:pt x="5" y="46"/>
                          <a:pt x="8" y="46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6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8" name="Freeform 47"/>
                  <p:cNvSpPr>
                    <a:spLocks/>
                  </p:cNvSpPr>
                  <p:nvPr userDrawn="1"/>
                </p:nvSpPr>
                <p:spPr bwMode="gray">
                  <a:xfrm>
                    <a:off x="5763661" y="3385166"/>
                    <a:ext cx="105277" cy="68909"/>
                  </a:xfrm>
                  <a:custGeom>
                    <a:avLst/>
                    <a:gdLst>
                      <a:gd name="T0" fmla="*/ 0 w 69"/>
                      <a:gd name="T1" fmla="*/ 45 h 45"/>
                      <a:gd name="T2" fmla="*/ 69 w 69"/>
                      <a:gd name="T3" fmla="*/ 45 h 45"/>
                      <a:gd name="T4" fmla="*/ 56 w 69"/>
                      <a:gd name="T5" fmla="*/ 0 h 45"/>
                      <a:gd name="T6" fmla="*/ 54 w 69"/>
                      <a:gd name="T7" fmla="*/ 3 h 45"/>
                      <a:gd name="T8" fmla="*/ 34 w 69"/>
                      <a:gd name="T9" fmla="*/ 11 h 45"/>
                      <a:gd name="T10" fmla="*/ 14 w 69"/>
                      <a:gd name="T11" fmla="*/ 3 h 45"/>
                      <a:gd name="T12" fmla="*/ 12 w 69"/>
                      <a:gd name="T13" fmla="*/ 1 h 45"/>
                      <a:gd name="T14" fmla="*/ 0 w 69"/>
                      <a:gd name="T1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9" h="45">
                        <a:moveTo>
                          <a:pt x="0" y="45"/>
                        </a:moveTo>
                        <a:cubicBezTo>
                          <a:pt x="69" y="45"/>
                          <a:pt x="69" y="45"/>
                          <a:pt x="69" y="45"/>
                        </a:cubicBezTo>
                        <a:cubicBezTo>
                          <a:pt x="56" y="0"/>
                          <a:pt x="56" y="0"/>
                          <a:pt x="56" y="0"/>
                        </a:cubicBezTo>
                        <a:cubicBezTo>
                          <a:pt x="56" y="1"/>
                          <a:pt x="55" y="2"/>
                          <a:pt x="54" y="3"/>
                        </a:cubicBezTo>
                        <a:cubicBezTo>
                          <a:pt x="49" y="8"/>
                          <a:pt x="42" y="11"/>
                          <a:pt x="34" y="11"/>
                        </a:cubicBezTo>
                        <a:cubicBezTo>
                          <a:pt x="26" y="11"/>
                          <a:pt x="19" y="8"/>
                          <a:pt x="14" y="3"/>
                        </a:cubicBezTo>
                        <a:cubicBezTo>
                          <a:pt x="13" y="3"/>
                          <a:pt x="13" y="2"/>
                          <a:pt x="12" y="1"/>
                        </a:cubicBez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FFFFFF">
                      <a:lumMod val="6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9" name="Freeform 48"/>
                  <p:cNvSpPr>
                    <a:spLocks noEditPoints="1"/>
                  </p:cNvSpPr>
                  <p:nvPr userDrawn="1"/>
                </p:nvSpPr>
                <p:spPr bwMode="gray">
                  <a:xfrm>
                    <a:off x="5840067" y="3189289"/>
                    <a:ext cx="65719" cy="66995"/>
                  </a:xfrm>
                  <a:custGeom>
                    <a:avLst/>
                    <a:gdLst>
                      <a:gd name="T0" fmla="*/ 0 w 43"/>
                      <a:gd name="T1" fmla="*/ 22 h 44"/>
                      <a:gd name="T2" fmla="*/ 22 w 43"/>
                      <a:gd name="T3" fmla="*/ 44 h 44"/>
                      <a:gd name="T4" fmla="*/ 43 w 43"/>
                      <a:gd name="T5" fmla="*/ 22 h 44"/>
                      <a:gd name="T6" fmla="*/ 22 w 43"/>
                      <a:gd name="T7" fmla="*/ 0 h 44"/>
                      <a:gd name="T8" fmla="*/ 0 w 43"/>
                      <a:gd name="T9" fmla="*/ 22 h 44"/>
                      <a:gd name="T10" fmla="*/ 22 w 43"/>
                      <a:gd name="T11" fmla="*/ 8 h 44"/>
                      <a:gd name="T12" fmla="*/ 36 w 43"/>
                      <a:gd name="T13" fmla="*/ 22 h 44"/>
                      <a:gd name="T14" fmla="*/ 22 w 43"/>
                      <a:gd name="T15" fmla="*/ 36 h 44"/>
                      <a:gd name="T16" fmla="*/ 8 w 43"/>
                      <a:gd name="T17" fmla="*/ 22 h 44"/>
                      <a:gd name="T18" fmla="*/ 22 w 43"/>
                      <a:gd name="T19" fmla="*/ 8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3" h="44">
                        <a:moveTo>
                          <a:pt x="0" y="22"/>
                        </a:moveTo>
                        <a:cubicBezTo>
                          <a:pt x="0" y="34"/>
                          <a:pt x="10" y="44"/>
                          <a:pt x="22" y="44"/>
                        </a:cubicBezTo>
                        <a:cubicBezTo>
                          <a:pt x="34" y="44"/>
                          <a:pt x="43" y="34"/>
                          <a:pt x="43" y="22"/>
                        </a:cubicBezTo>
                        <a:cubicBezTo>
                          <a:pt x="43" y="10"/>
                          <a:pt x="34" y="0"/>
                          <a:pt x="22" y="0"/>
                        </a:cubicBezTo>
                        <a:cubicBezTo>
                          <a:pt x="10" y="0"/>
                          <a:pt x="0" y="10"/>
                          <a:pt x="0" y="22"/>
                        </a:cubicBezTo>
                        <a:close/>
                        <a:moveTo>
                          <a:pt x="22" y="8"/>
                        </a:moveTo>
                        <a:cubicBezTo>
                          <a:pt x="29" y="8"/>
                          <a:pt x="36" y="14"/>
                          <a:pt x="36" y="22"/>
                        </a:cubicBezTo>
                        <a:cubicBezTo>
                          <a:pt x="36" y="30"/>
                          <a:pt x="29" y="36"/>
                          <a:pt x="22" y="36"/>
                        </a:cubicBezTo>
                        <a:cubicBezTo>
                          <a:pt x="14" y="36"/>
                          <a:pt x="8" y="30"/>
                          <a:pt x="8" y="22"/>
                        </a:cubicBezTo>
                        <a:cubicBezTo>
                          <a:pt x="8" y="14"/>
                          <a:pt x="14" y="8"/>
                          <a:pt x="22" y="8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6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0" name="Oval 49"/>
                  <p:cNvSpPr>
                    <a:spLocks noChangeArrowheads="1"/>
                  </p:cNvSpPr>
                  <p:nvPr userDrawn="1"/>
                </p:nvSpPr>
                <p:spPr bwMode="gray">
                  <a:xfrm>
                    <a:off x="5864312" y="3213535"/>
                    <a:ext cx="18503" cy="18503"/>
                  </a:xfrm>
                  <a:prstGeom prst="ellipse">
                    <a:avLst/>
                  </a:prstGeom>
                  <a:solidFill>
                    <a:srgbClr val="FFFFFF">
                      <a:lumMod val="6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1" name="Freeform 50"/>
                  <p:cNvSpPr>
                    <a:spLocks/>
                  </p:cNvSpPr>
                  <p:nvPr userDrawn="1"/>
                </p:nvSpPr>
                <p:spPr bwMode="gray">
                  <a:xfrm>
                    <a:off x="5974693" y="3292013"/>
                    <a:ext cx="37645" cy="38282"/>
                  </a:xfrm>
                  <a:custGeom>
                    <a:avLst/>
                    <a:gdLst>
                      <a:gd name="T0" fmla="*/ 12 w 25"/>
                      <a:gd name="T1" fmla="*/ 25 h 25"/>
                      <a:gd name="T2" fmla="*/ 13 w 25"/>
                      <a:gd name="T3" fmla="*/ 25 h 25"/>
                      <a:gd name="T4" fmla="*/ 25 w 25"/>
                      <a:gd name="T5" fmla="*/ 13 h 25"/>
                      <a:gd name="T6" fmla="*/ 24 w 25"/>
                      <a:gd name="T7" fmla="*/ 11 h 25"/>
                      <a:gd name="T8" fmla="*/ 12 w 25"/>
                      <a:gd name="T9" fmla="*/ 0 h 25"/>
                      <a:gd name="T10" fmla="*/ 11 w 25"/>
                      <a:gd name="T11" fmla="*/ 0 h 25"/>
                      <a:gd name="T12" fmla="*/ 0 w 25"/>
                      <a:gd name="T13" fmla="*/ 13 h 25"/>
                      <a:gd name="T14" fmla="*/ 0 w 25"/>
                      <a:gd name="T15" fmla="*/ 14 h 25"/>
                      <a:gd name="T16" fmla="*/ 12 w 25"/>
                      <a:gd name="T17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25">
                        <a:moveTo>
                          <a:pt x="12" y="25"/>
                        </a:moveTo>
                        <a:cubicBezTo>
                          <a:pt x="12" y="25"/>
                          <a:pt x="13" y="25"/>
                          <a:pt x="13" y="25"/>
                        </a:cubicBezTo>
                        <a:cubicBezTo>
                          <a:pt x="20" y="24"/>
                          <a:pt x="25" y="19"/>
                          <a:pt x="25" y="13"/>
                        </a:cubicBezTo>
                        <a:cubicBezTo>
                          <a:pt x="25" y="12"/>
                          <a:pt x="25" y="12"/>
                          <a:pt x="24" y="11"/>
                        </a:cubicBezTo>
                        <a:cubicBezTo>
                          <a:pt x="24" y="5"/>
                          <a:pt x="18" y="0"/>
                          <a:pt x="12" y="0"/>
                        </a:cubicBezTo>
                        <a:cubicBezTo>
                          <a:pt x="12" y="0"/>
                          <a:pt x="11" y="0"/>
                          <a:pt x="11" y="0"/>
                        </a:cubicBezTo>
                        <a:cubicBezTo>
                          <a:pt x="5" y="1"/>
                          <a:pt x="0" y="6"/>
                          <a:pt x="0" y="13"/>
                        </a:cubicBezTo>
                        <a:cubicBezTo>
                          <a:pt x="0" y="13"/>
                          <a:pt x="0" y="13"/>
                          <a:pt x="0" y="14"/>
                        </a:cubicBezTo>
                        <a:cubicBezTo>
                          <a:pt x="0" y="20"/>
                          <a:pt x="6" y="25"/>
                          <a:pt x="12" y="25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6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2" name="Freeform 51"/>
                  <p:cNvSpPr>
                    <a:spLocks noEditPoints="1"/>
                  </p:cNvSpPr>
                  <p:nvPr userDrawn="1"/>
                </p:nvSpPr>
                <p:spPr bwMode="gray">
                  <a:xfrm>
                    <a:off x="5787747" y="3328381"/>
                    <a:ext cx="61252" cy="61252"/>
                  </a:xfrm>
                  <a:custGeom>
                    <a:avLst/>
                    <a:gdLst>
                      <a:gd name="T0" fmla="*/ 0 w 40"/>
                      <a:gd name="T1" fmla="*/ 20 h 40"/>
                      <a:gd name="T2" fmla="*/ 6 w 40"/>
                      <a:gd name="T3" fmla="*/ 34 h 40"/>
                      <a:gd name="T4" fmla="*/ 20 w 40"/>
                      <a:gd name="T5" fmla="*/ 40 h 40"/>
                      <a:gd name="T6" fmla="*/ 34 w 40"/>
                      <a:gd name="T7" fmla="*/ 34 h 40"/>
                      <a:gd name="T8" fmla="*/ 40 w 40"/>
                      <a:gd name="T9" fmla="*/ 20 h 40"/>
                      <a:gd name="T10" fmla="*/ 34 w 40"/>
                      <a:gd name="T11" fmla="*/ 6 h 40"/>
                      <a:gd name="T12" fmla="*/ 20 w 40"/>
                      <a:gd name="T13" fmla="*/ 0 h 40"/>
                      <a:gd name="T14" fmla="*/ 6 w 40"/>
                      <a:gd name="T15" fmla="*/ 6 h 40"/>
                      <a:gd name="T16" fmla="*/ 0 w 40"/>
                      <a:gd name="T17" fmla="*/ 20 h 40"/>
                      <a:gd name="T18" fmla="*/ 11 w 40"/>
                      <a:gd name="T19" fmla="*/ 11 h 40"/>
                      <a:gd name="T20" fmla="*/ 20 w 40"/>
                      <a:gd name="T21" fmla="*/ 8 h 40"/>
                      <a:gd name="T22" fmla="*/ 29 w 40"/>
                      <a:gd name="T23" fmla="*/ 11 h 40"/>
                      <a:gd name="T24" fmla="*/ 32 w 40"/>
                      <a:gd name="T25" fmla="*/ 20 h 40"/>
                      <a:gd name="T26" fmla="*/ 29 w 40"/>
                      <a:gd name="T27" fmla="*/ 29 h 40"/>
                      <a:gd name="T28" fmla="*/ 20 w 40"/>
                      <a:gd name="T29" fmla="*/ 33 h 40"/>
                      <a:gd name="T30" fmla="*/ 11 w 40"/>
                      <a:gd name="T31" fmla="*/ 29 h 40"/>
                      <a:gd name="T32" fmla="*/ 8 w 40"/>
                      <a:gd name="T33" fmla="*/ 20 h 40"/>
                      <a:gd name="T34" fmla="*/ 11 w 40"/>
                      <a:gd name="T35" fmla="*/ 11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0" h="40">
                        <a:moveTo>
                          <a:pt x="0" y="20"/>
                        </a:moveTo>
                        <a:cubicBezTo>
                          <a:pt x="0" y="25"/>
                          <a:pt x="2" y="31"/>
                          <a:pt x="6" y="34"/>
                        </a:cubicBezTo>
                        <a:cubicBezTo>
                          <a:pt x="9" y="38"/>
                          <a:pt x="15" y="40"/>
                          <a:pt x="20" y="40"/>
                        </a:cubicBezTo>
                        <a:cubicBezTo>
                          <a:pt x="25" y="40"/>
                          <a:pt x="31" y="38"/>
                          <a:pt x="34" y="34"/>
                        </a:cubicBezTo>
                        <a:cubicBezTo>
                          <a:pt x="38" y="31"/>
                          <a:pt x="40" y="25"/>
                          <a:pt x="40" y="20"/>
                        </a:cubicBezTo>
                        <a:cubicBezTo>
                          <a:pt x="40" y="15"/>
                          <a:pt x="38" y="9"/>
                          <a:pt x="34" y="6"/>
                        </a:cubicBezTo>
                        <a:cubicBezTo>
                          <a:pt x="31" y="2"/>
                          <a:pt x="25" y="0"/>
                          <a:pt x="20" y="0"/>
                        </a:cubicBezTo>
                        <a:cubicBezTo>
                          <a:pt x="15" y="0"/>
                          <a:pt x="9" y="2"/>
                          <a:pt x="6" y="6"/>
                        </a:cubicBezTo>
                        <a:cubicBezTo>
                          <a:pt x="2" y="9"/>
                          <a:pt x="0" y="15"/>
                          <a:pt x="0" y="20"/>
                        </a:cubicBezTo>
                        <a:close/>
                        <a:moveTo>
                          <a:pt x="11" y="11"/>
                        </a:moveTo>
                        <a:cubicBezTo>
                          <a:pt x="14" y="9"/>
                          <a:pt x="17" y="8"/>
                          <a:pt x="20" y="8"/>
                        </a:cubicBezTo>
                        <a:cubicBezTo>
                          <a:pt x="23" y="8"/>
                          <a:pt x="26" y="9"/>
                          <a:pt x="29" y="11"/>
                        </a:cubicBezTo>
                        <a:cubicBezTo>
                          <a:pt x="31" y="14"/>
                          <a:pt x="32" y="17"/>
                          <a:pt x="32" y="20"/>
                        </a:cubicBezTo>
                        <a:cubicBezTo>
                          <a:pt x="32" y="23"/>
                          <a:pt x="31" y="27"/>
                          <a:pt x="29" y="29"/>
                        </a:cubicBezTo>
                        <a:cubicBezTo>
                          <a:pt x="26" y="31"/>
                          <a:pt x="23" y="33"/>
                          <a:pt x="20" y="33"/>
                        </a:cubicBezTo>
                        <a:cubicBezTo>
                          <a:pt x="17" y="33"/>
                          <a:pt x="14" y="31"/>
                          <a:pt x="11" y="29"/>
                        </a:cubicBezTo>
                        <a:cubicBezTo>
                          <a:pt x="9" y="26"/>
                          <a:pt x="8" y="23"/>
                          <a:pt x="8" y="20"/>
                        </a:cubicBezTo>
                        <a:cubicBezTo>
                          <a:pt x="8" y="17"/>
                          <a:pt x="9" y="14"/>
                          <a:pt x="11" y="11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6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3" name="Freeform 52"/>
                  <p:cNvSpPr>
                    <a:spLocks/>
                  </p:cNvSpPr>
                  <p:nvPr userDrawn="1"/>
                </p:nvSpPr>
                <p:spPr bwMode="gray">
                  <a:xfrm>
                    <a:off x="5810717" y="3351351"/>
                    <a:ext cx="15314" cy="15312"/>
                  </a:xfrm>
                  <a:custGeom>
                    <a:avLst/>
                    <a:gdLst>
                      <a:gd name="T0" fmla="*/ 5 w 10"/>
                      <a:gd name="T1" fmla="*/ 10 h 10"/>
                      <a:gd name="T2" fmla="*/ 8 w 10"/>
                      <a:gd name="T3" fmla="*/ 8 h 10"/>
                      <a:gd name="T4" fmla="*/ 10 w 10"/>
                      <a:gd name="T5" fmla="*/ 5 h 10"/>
                      <a:gd name="T6" fmla="*/ 8 w 10"/>
                      <a:gd name="T7" fmla="*/ 2 h 10"/>
                      <a:gd name="T8" fmla="*/ 5 w 10"/>
                      <a:gd name="T9" fmla="*/ 0 h 10"/>
                      <a:gd name="T10" fmla="*/ 2 w 10"/>
                      <a:gd name="T11" fmla="*/ 2 h 10"/>
                      <a:gd name="T12" fmla="*/ 0 w 10"/>
                      <a:gd name="T13" fmla="*/ 5 h 10"/>
                      <a:gd name="T14" fmla="*/ 2 w 10"/>
                      <a:gd name="T15" fmla="*/ 8 h 10"/>
                      <a:gd name="T16" fmla="*/ 5 w 10"/>
                      <a:gd name="T17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0">
                        <a:moveTo>
                          <a:pt x="5" y="10"/>
                        </a:moveTo>
                        <a:cubicBezTo>
                          <a:pt x="6" y="10"/>
                          <a:pt x="7" y="9"/>
                          <a:pt x="8" y="8"/>
                        </a:cubicBezTo>
                        <a:cubicBezTo>
                          <a:pt x="9" y="7"/>
                          <a:pt x="10" y="6"/>
                          <a:pt x="10" y="5"/>
                        </a:cubicBezTo>
                        <a:cubicBezTo>
                          <a:pt x="10" y="4"/>
                          <a:pt x="9" y="3"/>
                          <a:pt x="8" y="2"/>
                        </a:cubicBezTo>
                        <a:cubicBezTo>
                          <a:pt x="7" y="1"/>
                          <a:pt x="6" y="0"/>
                          <a:pt x="5" y="0"/>
                        </a:cubicBezTo>
                        <a:cubicBezTo>
                          <a:pt x="4" y="0"/>
                          <a:pt x="3" y="1"/>
                          <a:pt x="2" y="2"/>
                        </a:cubicBezTo>
                        <a:cubicBezTo>
                          <a:pt x="1" y="3"/>
                          <a:pt x="0" y="4"/>
                          <a:pt x="0" y="5"/>
                        </a:cubicBezTo>
                        <a:cubicBezTo>
                          <a:pt x="0" y="6"/>
                          <a:pt x="1" y="7"/>
                          <a:pt x="2" y="8"/>
                        </a:cubicBezTo>
                        <a:cubicBezTo>
                          <a:pt x="3" y="9"/>
                          <a:pt x="4" y="10"/>
                          <a:pt x="5" y="10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6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4" name="Freeform 53"/>
                  <p:cNvSpPr>
                    <a:spLocks/>
                  </p:cNvSpPr>
                  <p:nvPr userDrawn="1"/>
                </p:nvSpPr>
                <p:spPr bwMode="gray">
                  <a:xfrm>
                    <a:off x="5893662" y="3221191"/>
                    <a:ext cx="89964" cy="86135"/>
                  </a:xfrm>
                  <a:custGeom>
                    <a:avLst/>
                    <a:gdLst>
                      <a:gd name="T0" fmla="*/ 0 w 59"/>
                      <a:gd name="T1" fmla="*/ 27 h 56"/>
                      <a:gd name="T2" fmla="*/ 45 w 59"/>
                      <a:gd name="T3" fmla="*/ 56 h 56"/>
                      <a:gd name="T4" fmla="*/ 59 w 59"/>
                      <a:gd name="T5" fmla="*/ 39 h 56"/>
                      <a:gd name="T6" fmla="*/ 16 w 59"/>
                      <a:gd name="T7" fmla="*/ 0 h 56"/>
                      <a:gd name="T8" fmla="*/ 16 w 59"/>
                      <a:gd name="T9" fmla="*/ 1 h 56"/>
                      <a:gd name="T10" fmla="*/ 0 w 59"/>
                      <a:gd name="T11" fmla="*/ 27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56">
                        <a:moveTo>
                          <a:pt x="0" y="27"/>
                        </a:moveTo>
                        <a:cubicBezTo>
                          <a:pt x="45" y="56"/>
                          <a:pt x="45" y="56"/>
                          <a:pt x="45" y="56"/>
                        </a:cubicBezTo>
                        <a:cubicBezTo>
                          <a:pt x="46" y="48"/>
                          <a:pt x="51" y="41"/>
                          <a:pt x="59" y="39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16" y="12"/>
                          <a:pt x="10" y="22"/>
                          <a:pt x="0" y="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6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5" name="Freeform 54"/>
                  <p:cNvSpPr>
                    <a:spLocks/>
                  </p:cNvSpPr>
                  <p:nvPr userDrawn="1"/>
                </p:nvSpPr>
                <p:spPr bwMode="gray">
                  <a:xfrm>
                    <a:off x="6004682" y="3265854"/>
                    <a:ext cx="63167" cy="31902"/>
                  </a:xfrm>
                  <a:custGeom>
                    <a:avLst/>
                    <a:gdLst>
                      <a:gd name="T0" fmla="*/ 39 w 41"/>
                      <a:gd name="T1" fmla="*/ 8 h 21"/>
                      <a:gd name="T2" fmla="*/ 16 w 41"/>
                      <a:gd name="T3" fmla="*/ 0 h 21"/>
                      <a:gd name="T4" fmla="*/ 0 w 41"/>
                      <a:gd name="T5" fmla="*/ 11 h 21"/>
                      <a:gd name="T6" fmla="*/ 11 w 41"/>
                      <a:gd name="T7" fmla="*/ 21 h 21"/>
                      <a:gd name="T8" fmla="*/ 19 w 41"/>
                      <a:gd name="T9" fmla="*/ 14 h 21"/>
                      <a:gd name="T10" fmla="*/ 41 w 41"/>
                      <a:gd name="T11" fmla="*/ 19 h 21"/>
                      <a:gd name="T12" fmla="*/ 39 w 41"/>
                      <a:gd name="T13" fmla="*/ 8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1" h="21">
                        <a:moveTo>
                          <a:pt x="39" y="8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5" y="13"/>
                          <a:pt x="9" y="17"/>
                          <a:pt x="11" y="21"/>
                        </a:cubicBezTo>
                        <a:cubicBezTo>
                          <a:pt x="19" y="14"/>
                          <a:pt x="19" y="14"/>
                          <a:pt x="19" y="14"/>
                        </a:cubicBezTo>
                        <a:cubicBezTo>
                          <a:pt x="41" y="19"/>
                          <a:pt x="41" y="19"/>
                          <a:pt x="41" y="19"/>
                        </a:cubicBezTo>
                        <a:lnTo>
                          <a:pt x="39" y="8"/>
                        </a:lnTo>
                        <a:close/>
                      </a:path>
                    </a:pathLst>
                  </a:custGeom>
                  <a:solidFill>
                    <a:srgbClr val="FFFFFF">
                      <a:lumMod val="6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89140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05" r:id="rId1"/>
    <p:sldLayoutId id="2147486806" r:id="rId2"/>
    <p:sldLayoutId id="2147486807" r:id="rId3"/>
    <p:sldLayoutId id="2147486808" r:id="rId4"/>
    <p:sldLayoutId id="2147486809" r:id="rId5"/>
    <p:sldLayoutId id="2147486810" r:id="rId6"/>
    <p:sldLayoutId id="214748681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800" b="0" smtClean="0">
          <a:solidFill>
            <a:schemeClr val="bg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aseline="0">
          <a:solidFill>
            <a:schemeClr val="bg1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2"/>
        </a:buClr>
        <a:buChar char="–"/>
        <a:defRPr sz="1800">
          <a:solidFill>
            <a:schemeClr val="bg1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2"/>
        </a:buClr>
        <a:buChar char="–"/>
        <a:defRPr sz="1400">
          <a:solidFill>
            <a:schemeClr val="bg1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549714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 smtClean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latin typeface="Arial"/>
              </a:rPr>
              <a:pPr/>
              <a:t>‹#›</a:t>
            </a:fld>
            <a:endParaRPr lang="en-US" sz="700" dirty="0" smtClean="0">
              <a:latin typeface="Arial"/>
            </a:endParaRPr>
          </a:p>
        </p:txBody>
      </p:sp>
      <p:sp>
        <p:nvSpPr>
          <p:cNvPr id="3" name="TextBox 2"/>
          <p:cNvSpPr txBox="1"/>
          <p:nvPr userDrawn="1"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000" dirty="0" err="1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00" y="47565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 rotWithShape="1">
          <a:blip r:embed="rId16"/>
          <a:srcRect l="1848" r="8652" b="18152"/>
          <a:stretch/>
        </p:blipFill>
        <p:spPr>
          <a:xfrm>
            <a:off x="3407164" y="4841411"/>
            <a:ext cx="2320749" cy="228137"/>
          </a:xfrm>
          <a:prstGeom prst="rect">
            <a:avLst/>
          </a:prstGeom>
        </p:spPr>
      </p:pic>
      <p:sp>
        <p:nvSpPr>
          <p:cNvPr id="86" name="TextBox 85"/>
          <p:cNvSpPr txBox="1"/>
          <p:nvPr userDrawn="1"/>
        </p:nvSpPr>
        <p:spPr bwMode="gray">
          <a:xfrm>
            <a:off x="503755" y="4935514"/>
            <a:ext cx="1401313" cy="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13" name="Picture 12" descr="INTEL_Red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08" y="4975316"/>
            <a:ext cx="878706" cy="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3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13" r:id="rId1"/>
    <p:sldLayoutId id="2147486814" r:id="rId2"/>
    <p:sldLayoutId id="2147486815" r:id="rId3"/>
    <p:sldLayoutId id="2147486816" r:id="rId4"/>
    <p:sldLayoutId id="2147486817" r:id="rId5"/>
    <p:sldLayoutId id="2147486818" r:id="rId6"/>
    <p:sldLayoutId id="2147486819" r:id="rId7"/>
    <p:sldLayoutId id="2147486820" r:id="rId8"/>
    <p:sldLayoutId id="2147486821" r:id="rId9"/>
    <p:sldLayoutId id="2147486822" r:id="rId10"/>
    <p:sldLayoutId id="21474868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2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549714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latin typeface="Arial"/>
              </a:rPr>
              <a:pPr/>
              <a:t>‹#›</a:t>
            </a:fld>
            <a:endParaRPr lang="en-US" sz="700" dirty="0">
              <a:latin typeface="Arial"/>
            </a:endParaRPr>
          </a:p>
        </p:txBody>
      </p:sp>
      <p:sp>
        <p:nvSpPr>
          <p:cNvPr id="3" name="TextBox 2"/>
          <p:cNvSpPr txBox="1"/>
          <p:nvPr userDrawn="1"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000" dirty="0" err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00" y="47565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 rotWithShape="1">
          <a:blip r:embed="rId14"/>
          <a:srcRect l="1848" r="8652" b="18152"/>
          <a:stretch/>
        </p:blipFill>
        <p:spPr>
          <a:xfrm>
            <a:off x="3407164" y="4841411"/>
            <a:ext cx="2320749" cy="228137"/>
          </a:xfrm>
          <a:prstGeom prst="rect">
            <a:avLst/>
          </a:prstGeom>
        </p:spPr>
      </p:pic>
      <p:sp>
        <p:nvSpPr>
          <p:cNvPr id="86" name="TextBox 85"/>
          <p:cNvSpPr txBox="1"/>
          <p:nvPr userDrawn="1"/>
        </p:nvSpPr>
        <p:spPr bwMode="gray">
          <a:xfrm>
            <a:off x="503755" y="4935514"/>
            <a:ext cx="1401313" cy="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/>
              <a:t>© 2017 WIND RIVER. ALL RIGHTS RESERVED.</a:t>
            </a:r>
          </a:p>
        </p:txBody>
      </p:sp>
      <p:pic>
        <p:nvPicPr>
          <p:cNvPr id="13" name="Picture 12" descr="INTEL_Red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08" y="4975316"/>
            <a:ext cx="878706" cy="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25" r:id="rId1"/>
    <p:sldLayoutId id="2147486826" r:id="rId2"/>
    <p:sldLayoutId id="2147486827" r:id="rId3"/>
    <p:sldLayoutId id="2147486828" r:id="rId4"/>
    <p:sldLayoutId id="2147486829" r:id="rId5"/>
    <p:sldLayoutId id="2147486830" r:id="rId6"/>
    <p:sldLayoutId id="2147486831" r:id="rId7"/>
    <p:sldLayoutId id="2147486833" r:id="rId8"/>
    <p:sldLayoutId id="214748683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2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549714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 smtClean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latin typeface="Arial"/>
              </a:rPr>
              <a:pPr/>
              <a:t>‹#›</a:t>
            </a:fld>
            <a:endParaRPr lang="en-US" sz="700" dirty="0" smtClean="0">
              <a:latin typeface="Arial"/>
            </a:endParaRPr>
          </a:p>
        </p:txBody>
      </p:sp>
      <p:sp>
        <p:nvSpPr>
          <p:cNvPr id="3" name="TextBox 2"/>
          <p:cNvSpPr txBox="1"/>
          <p:nvPr userDrawn="1"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000" dirty="0" err="1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00" y="47565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 rotWithShape="1">
          <a:blip r:embed="rId12"/>
          <a:srcRect l="1848" r="8652" b="18152"/>
          <a:stretch/>
        </p:blipFill>
        <p:spPr>
          <a:xfrm>
            <a:off x="3407164" y="4841411"/>
            <a:ext cx="2320749" cy="228137"/>
          </a:xfrm>
          <a:prstGeom prst="rect">
            <a:avLst/>
          </a:prstGeom>
        </p:spPr>
      </p:pic>
      <p:sp>
        <p:nvSpPr>
          <p:cNvPr id="86" name="TextBox 85"/>
          <p:cNvSpPr txBox="1"/>
          <p:nvPr userDrawn="1"/>
        </p:nvSpPr>
        <p:spPr bwMode="gray">
          <a:xfrm>
            <a:off x="503755" y="4935514"/>
            <a:ext cx="1401313" cy="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13" name="Picture 12" descr="INTEL_Re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08" y="4975316"/>
            <a:ext cx="878706" cy="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7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39" r:id="rId1"/>
    <p:sldLayoutId id="2147486840" r:id="rId2"/>
    <p:sldLayoutId id="2147486841" r:id="rId3"/>
    <p:sldLayoutId id="2147486842" r:id="rId4"/>
    <p:sldLayoutId id="2147486843" r:id="rId5"/>
    <p:sldLayoutId id="2147486844" r:id="rId6"/>
    <p:sldLayoutId id="214748684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2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549714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 smtClean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latin typeface="Arial"/>
              </a:rPr>
              <a:pPr/>
              <a:t>‹#›</a:t>
            </a:fld>
            <a:endParaRPr lang="en-US" sz="700" dirty="0" smtClean="0">
              <a:latin typeface="Arial"/>
            </a:endParaRPr>
          </a:p>
        </p:txBody>
      </p:sp>
      <p:sp>
        <p:nvSpPr>
          <p:cNvPr id="3" name="TextBox 2"/>
          <p:cNvSpPr txBox="1"/>
          <p:nvPr userDrawn="1"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000" dirty="0" err="1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00" y="47565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 rotWithShape="1">
          <a:blip r:embed="rId12"/>
          <a:srcRect l="1848" r="8652" b="18152"/>
          <a:stretch/>
        </p:blipFill>
        <p:spPr>
          <a:xfrm>
            <a:off x="3407164" y="4841411"/>
            <a:ext cx="2320749" cy="228137"/>
          </a:xfrm>
          <a:prstGeom prst="rect">
            <a:avLst/>
          </a:prstGeom>
        </p:spPr>
      </p:pic>
      <p:sp>
        <p:nvSpPr>
          <p:cNvPr id="86" name="TextBox 85"/>
          <p:cNvSpPr txBox="1"/>
          <p:nvPr userDrawn="1"/>
        </p:nvSpPr>
        <p:spPr bwMode="gray">
          <a:xfrm>
            <a:off x="503755" y="4935514"/>
            <a:ext cx="1401313" cy="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13" name="Picture 12" descr="INTEL_Re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08" y="4975316"/>
            <a:ext cx="878706" cy="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47" r:id="rId1"/>
    <p:sldLayoutId id="2147486848" r:id="rId2"/>
    <p:sldLayoutId id="2147486849" r:id="rId3"/>
    <p:sldLayoutId id="2147486850" r:id="rId4"/>
    <p:sldLayoutId id="2147486851" r:id="rId5"/>
    <p:sldLayoutId id="2147486852" r:id="rId6"/>
    <p:sldLayoutId id="214748685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2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549714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 smtClean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latin typeface="Arial"/>
              </a:rPr>
              <a:pPr/>
              <a:t>‹#›</a:t>
            </a:fld>
            <a:endParaRPr lang="en-US" sz="700" dirty="0" smtClean="0">
              <a:latin typeface="Arial"/>
            </a:endParaRPr>
          </a:p>
        </p:txBody>
      </p:sp>
      <p:sp>
        <p:nvSpPr>
          <p:cNvPr id="3" name="TextBox 2"/>
          <p:cNvSpPr txBox="1"/>
          <p:nvPr userDrawn="1"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00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TextBox 85"/>
          <p:cNvSpPr txBox="1"/>
          <p:nvPr userDrawn="1"/>
        </p:nvSpPr>
        <p:spPr bwMode="gray">
          <a:xfrm>
            <a:off x="503755" y="4935514"/>
            <a:ext cx="1401313" cy="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D62A610-0472-1643-90A9-7DD1D9D19AB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315384" y="4650464"/>
            <a:ext cx="1558453" cy="31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55" r:id="rId1"/>
    <p:sldLayoutId id="2147486856" r:id="rId2"/>
    <p:sldLayoutId id="2147486857" r:id="rId3"/>
    <p:sldLayoutId id="2147486858" r:id="rId4"/>
    <p:sldLayoutId id="2147486859" r:id="rId5"/>
    <p:sldLayoutId id="2147486860" r:id="rId6"/>
    <p:sldLayoutId id="2147486861" r:id="rId7"/>
    <p:sldLayoutId id="2147486862" r:id="rId8"/>
    <p:sldLayoutId id="214748686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2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549714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 smtClean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latin typeface="Arial"/>
              </a:rPr>
              <a:pPr/>
              <a:t>‹#›</a:t>
            </a:fld>
            <a:endParaRPr lang="en-US" sz="700" dirty="0" smtClean="0">
              <a:latin typeface="Arial"/>
            </a:endParaRPr>
          </a:p>
        </p:txBody>
      </p:sp>
      <p:sp>
        <p:nvSpPr>
          <p:cNvPr id="3" name="TextBox 2"/>
          <p:cNvSpPr txBox="1"/>
          <p:nvPr userDrawn="1"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00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TextBox 85"/>
          <p:cNvSpPr txBox="1"/>
          <p:nvPr userDrawn="1"/>
        </p:nvSpPr>
        <p:spPr bwMode="gray">
          <a:xfrm>
            <a:off x="503755" y="4939361"/>
            <a:ext cx="1409040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2018 WIND RIVER. ALL RIGHTS RESERVED.</a:t>
            </a:r>
            <a:endParaRPr lang="en-US" sz="5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D62A610-0472-1643-90A9-7DD1D9D19AB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15384" y="4650464"/>
            <a:ext cx="1558453" cy="31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66" r:id="rId1"/>
    <p:sldLayoutId id="2147486867" r:id="rId2"/>
    <p:sldLayoutId id="2147486868" r:id="rId3"/>
    <p:sldLayoutId id="2147486869" r:id="rId4"/>
    <p:sldLayoutId id="2147486870" r:id="rId5"/>
    <p:sldLayoutId id="2147486871" r:id="rId6"/>
    <p:sldLayoutId id="2147486872" r:id="rId7"/>
    <p:sldLayoutId id="2147486873" r:id="rId8"/>
    <p:sldLayoutId id="2147486874" r:id="rId9"/>
    <p:sldLayoutId id="214748687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2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549714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 smtClean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latin typeface="Arial"/>
              </a:rPr>
              <a:pPr/>
              <a:t>‹#›</a:t>
            </a:fld>
            <a:endParaRPr lang="en-US" sz="700" dirty="0" smtClean="0">
              <a:latin typeface="Arial"/>
            </a:endParaRPr>
          </a:p>
        </p:txBody>
      </p:sp>
      <p:sp>
        <p:nvSpPr>
          <p:cNvPr id="3" name="TextBox 2"/>
          <p:cNvSpPr txBox="1"/>
          <p:nvPr userDrawn="1"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00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TextBox 85"/>
          <p:cNvSpPr txBox="1"/>
          <p:nvPr userDrawn="1"/>
        </p:nvSpPr>
        <p:spPr bwMode="gray">
          <a:xfrm>
            <a:off x="503755" y="4935514"/>
            <a:ext cx="1401313" cy="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D62A610-0472-1643-90A9-7DD1D9D19AB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15384" y="4650464"/>
            <a:ext cx="1558453" cy="31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6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77" r:id="rId1"/>
    <p:sldLayoutId id="2147486878" r:id="rId2"/>
    <p:sldLayoutId id="2147486879" r:id="rId3"/>
    <p:sldLayoutId id="2147486880" r:id="rId4"/>
    <p:sldLayoutId id="2147486881" r:id="rId5"/>
    <p:sldLayoutId id="2147486882" r:id="rId6"/>
    <p:sldLayoutId id="2147486883" r:id="rId7"/>
    <p:sldLayoutId id="2147486884" r:id="rId8"/>
    <p:sldLayoutId id="2147486885" r:id="rId9"/>
    <p:sldLayoutId id="214748688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2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549714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 smtClean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latin typeface="Arial"/>
              </a:rPr>
              <a:pPr/>
              <a:t>‹#›</a:t>
            </a:fld>
            <a:endParaRPr lang="en-US" sz="700" dirty="0" smtClean="0">
              <a:latin typeface="Arial"/>
            </a:endParaRPr>
          </a:p>
        </p:txBody>
      </p:sp>
      <p:sp>
        <p:nvSpPr>
          <p:cNvPr id="3" name="TextBox 2"/>
          <p:cNvSpPr txBox="1"/>
          <p:nvPr userDrawn="1"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000" dirty="0" err="1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00" y="47565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 rotWithShape="1">
          <a:blip r:embed="rId12"/>
          <a:srcRect l="1848" r="8652" b="18152"/>
          <a:stretch/>
        </p:blipFill>
        <p:spPr>
          <a:xfrm>
            <a:off x="3407164" y="4841411"/>
            <a:ext cx="2320749" cy="228137"/>
          </a:xfrm>
          <a:prstGeom prst="rect">
            <a:avLst/>
          </a:prstGeom>
        </p:spPr>
      </p:pic>
      <p:sp>
        <p:nvSpPr>
          <p:cNvPr id="86" name="TextBox 85"/>
          <p:cNvSpPr txBox="1"/>
          <p:nvPr userDrawn="1"/>
        </p:nvSpPr>
        <p:spPr bwMode="gray">
          <a:xfrm>
            <a:off x="503755" y="4935514"/>
            <a:ext cx="1401313" cy="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13" name="Picture 12" descr="INTEL_Re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08" y="4975316"/>
            <a:ext cx="878706" cy="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5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88" r:id="rId1"/>
    <p:sldLayoutId id="2147486889" r:id="rId2"/>
    <p:sldLayoutId id="2147486890" r:id="rId3"/>
    <p:sldLayoutId id="2147486891" r:id="rId4"/>
    <p:sldLayoutId id="2147486892" r:id="rId5"/>
    <p:sldLayoutId id="2147486893" r:id="rId6"/>
    <p:sldLayoutId id="214748689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2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549714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 smtClean="0"/>
              <a:t>CLICK TO ADD TITLE</a:t>
            </a:r>
          </a:p>
        </p:txBody>
      </p:sp>
      <p:sp>
        <p:nvSpPr>
          <p:cNvPr id="101" name="TextBox 100"/>
          <p:cNvSpPr txBox="1"/>
          <p:nvPr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latin typeface="Arial"/>
              </a:rPr>
              <a:pPr/>
              <a:t>‹#›</a:t>
            </a:fld>
            <a:endParaRPr lang="en-US" sz="700" dirty="0" smtClean="0"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000" dirty="0" err="1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00" y="47565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Box 85"/>
          <p:cNvSpPr txBox="1"/>
          <p:nvPr/>
        </p:nvSpPr>
        <p:spPr bwMode="gray">
          <a:xfrm>
            <a:off x="503755" y="4935514"/>
            <a:ext cx="1401313" cy="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13" name="Picture 12" descr="INTEL_Red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08" y="4975316"/>
            <a:ext cx="878706" cy="5711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 bwMode="gray">
          <a:xfrm>
            <a:off x="3235388" y="4903485"/>
            <a:ext cx="157094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900" dirty="0" smtClean="0">
                <a:solidFill>
                  <a:schemeClr val="tx2"/>
                </a:solidFill>
              </a:rPr>
              <a:t>WIND RIVER</a:t>
            </a:r>
            <a:r>
              <a:rPr lang="en-US" sz="900" baseline="0" dirty="0" smtClean="0">
                <a:solidFill>
                  <a:schemeClr val="tx2"/>
                </a:solidFill>
              </a:rPr>
              <a:t> CONFIDENTIAL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75" r:id="rId1"/>
    <p:sldLayoutId id="2147486576" r:id="rId2"/>
    <p:sldLayoutId id="2147486577" r:id="rId3"/>
    <p:sldLayoutId id="2147486578" r:id="rId4"/>
    <p:sldLayoutId id="2147486579" r:id="rId5"/>
    <p:sldLayoutId id="2147486580" r:id="rId6"/>
    <p:sldLayoutId id="21474865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2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BBF45C5-24BA-B34A-9498-E28461395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3844"/>
            <a:ext cx="860257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E47F1E-22A0-1449-99A1-0778BE12A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369219"/>
            <a:ext cx="8602579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56B941-45CB-5A45-B753-B3072FBC7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43339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5493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BDC5CF1-B26B-4745-9FF8-A0C4346D2366}" type="datetime1">
              <a:rPr lang="en-US" smtClean="0">
                <a:latin typeface="Calibri" panose="020F0502020204030204"/>
                <a:ea typeface="+mn-ea"/>
              </a:rPr>
              <a:t>9/12/18</a:t>
            </a:fld>
            <a:endParaRPr lang="en-US"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68115D-6DC8-3546-BFC1-23365C7A3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778" y="4751313"/>
            <a:ext cx="3282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5493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E3CEE10-0A0B-9F49-91D5-9874C73E66A9}" type="slidenum">
              <a:rPr lang="en-US" smtClean="0">
                <a:latin typeface="Calibri" panose="020F0502020204030204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6657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09" r:id="rId1"/>
    <p:sldLayoutId id="2147486910" r:id="rId2"/>
    <p:sldLayoutId id="2147486911" r:id="rId3"/>
    <p:sldLayoutId id="2147486912" r:id="rId4"/>
    <p:sldLayoutId id="2147486913" r:id="rId5"/>
    <p:sldLayoutId id="2147486914" r:id="rId6"/>
    <p:sldLayoutId id="2147486915" r:id="rId7"/>
    <p:sldLayoutId id="2147486916" r:id="rId8"/>
    <p:sldLayoutId id="2147486917" r:id="rId9"/>
    <p:sldLayoutId id="2147486918" r:id="rId10"/>
    <p:sldLayoutId id="21474869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005493"/>
          </a:solidFill>
          <a:latin typeface="Arial" panose="020B0604020202020204" pitchFamily="34" charset="0"/>
          <a:ea typeface="Intel Clear Light" panose="020B040402020302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5493"/>
        </a:buClr>
        <a:buSzPct val="85000"/>
        <a:buFont typeface="Arial" panose="020B0604020202020204" pitchFamily="34" charset="0"/>
        <a:buChar char="•"/>
        <a:defRPr sz="2100" b="0" i="0" kern="1200">
          <a:solidFill>
            <a:srgbClr val="17D2ED"/>
          </a:solidFill>
          <a:latin typeface="Arial" panose="020B0604020202020204" pitchFamily="34" charset="0"/>
          <a:ea typeface="Intel Clear Light" panose="020B040402020302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493"/>
        </a:buClr>
        <a:buSzPct val="85000"/>
        <a:buFont typeface="Arial" panose="020B0604020202020204" pitchFamily="34" charset="0"/>
        <a:buChar char="•"/>
        <a:defRPr sz="1800" b="0" i="0" kern="1200">
          <a:solidFill>
            <a:srgbClr val="17D2ED"/>
          </a:solidFill>
          <a:latin typeface="Arial" panose="020B0604020202020204" pitchFamily="34" charset="0"/>
          <a:ea typeface="Intel Clear Light" panose="020B0404020203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493"/>
        </a:buClr>
        <a:buSzPct val="85000"/>
        <a:buFont typeface="Arial" panose="020B0604020202020204" pitchFamily="34" charset="0"/>
        <a:buChar char="•"/>
        <a:defRPr sz="1500" b="0" i="0" kern="1200">
          <a:solidFill>
            <a:srgbClr val="17D2ED"/>
          </a:solidFill>
          <a:latin typeface="Arial" panose="020B0604020202020204" pitchFamily="34" charset="0"/>
          <a:ea typeface="Intel Clear Light" panose="020B0404020203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493"/>
        </a:buClr>
        <a:buSzPct val="85000"/>
        <a:buFont typeface="Arial" panose="020B0604020202020204" pitchFamily="34" charset="0"/>
        <a:buChar char="•"/>
        <a:defRPr sz="1350" b="0" i="0" kern="1200">
          <a:solidFill>
            <a:srgbClr val="17D2ED"/>
          </a:solidFill>
          <a:latin typeface="Arial" panose="020B0604020202020204" pitchFamily="34" charset="0"/>
          <a:ea typeface="Intel Clear Light" panose="020B0404020203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493"/>
        </a:buClr>
        <a:buSzPct val="85000"/>
        <a:buFont typeface="Arial" panose="020B0604020202020204" pitchFamily="34" charset="0"/>
        <a:buChar char="•"/>
        <a:defRPr sz="1350" b="0" i="0" kern="1200">
          <a:solidFill>
            <a:srgbClr val="17D2ED"/>
          </a:solidFill>
          <a:latin typeface="Arial" panose="020B0604020202020204" pitchFamily="34" charset="0"/>
          <a:ea typeface="Intel Clear Light" panose="020B0404020203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BBF45C5-24BA-B34A-9498-E28461395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3844"/>
            <a:ext cx="860257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E47F1E-22A0-1449-99A1-0778BE12A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369219"/>
            <a:ext cx="8602579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56B941-45CB-5A45-B753-B3072FBC7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43339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5493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FEC3675-8838-4D11-97C4-75CA04FE52CC}" type="datetime1">
              <a:rPr lang="en-US" smtClean="0">
                <a:latin typeface="Calibri" panose="020F0502020204030204"/>
                <a:ea typeface="+mn-ea"/>
              </a:rPr>
              <a:t>9/12/18</a:t>
            </a:fld>
            <a:endParaRPr lang="en-US"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68115D-6DC8-3546-BFC1-23365C7A3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778" y="4751313"/>
            <a:ext cx="3282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5493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E3CEE10-0A0B-9F49-91D5-9874C73E66A9}" type="slidenum">
              <a:rPr lang="en-US" smtClean="0">
                <a:latin typeface="Calibri" panose="020F0502020204030204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711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33" r:id="rId1"/>
    <p:sldLayoutId id="2147486934" r:id="rId2"/>
    <p:sldLayoutId id="2147486935" r:id="rId3"/>
    <p:sldLayoutId id="2147486936" r:id="rId4"/>
    <p:sldLayoutId id="2147486937" r:id="rId5"/>
    <p:sldLayoutId id="2147486938" r:id="rId6"/>
    <p:sldLayoutId id="2147486939" r:id="rId7"/>
    <p:sldLayoutId id="2147486940" r:id="rId8"/>
    <p:sldLayoutId id="2147486941" r:id="rId9"/>
    <p:sldLayoutId id="2147486942" r:id="rId10"/>
    <p:sldLayoutId id="21474869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005493"/>
          </a:solidFill>
          <a:latin typeface="Arial" panose="020B0604020202020204" pitchFamily="34" charset="0"/>
          <a:ea typeface="Intel Clear Light" panose="020B040402020302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5493"/>
        </a:buClr>
        <a:buSzPct val="85000"/>
        <a:buFont typeface="Arial" panose="020B0604020202020204" pitchFamily="34" charset="0"/>
        <a:buChar char="•"/>
        <a:defRPr sz="2100" b="0" i="0" kern="1200">
          <a:solidFill>
            <a:srgbClr val="17D2ED"/>
          </a:solidFill>
          <a:latin typeface="Arial" panose="020B0604020202020204" pitchFamily="34" charset="0"/>
          <a:ea typeface="Intel Clear Light" panose="020B040402020302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493"/>
        </a:buClr>
        <a:buSzPct val="85000"/>
        <a:buFont typeface="Arial" panose="020B0604020202020204" pitchFamily="34" charset="0"/>
        <a:buChar char="•"/>
        <a:defRPr sz="1800" b="0" i="0" kern="1200">
          <a:solidFill>
            <a:srgbClr val="17D2ED"/>
          </a:solidFill>
          <a:latin typeface="Arial" panose="020B0604020202020204" pitchFamily="34" charset="0"/>
          <a:ea typeface="Intel Clear Light" panose="020B0404020203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493"/>
        </a:buClr>
        <a:buSzPct val="85000"/>
        <a:buFont typeface="Arial" panose="020B0604020202020204" pitchFamily="34" charset="0"/>
        <a:buChar char="•"/>
        <a:defRPr sz="1500" b="0" i="0" kern="1200">
          <a:solidFill>
            <a:srgbClr val="17D2ED"/>
          </a:solidFill>
          <a:latin typeface="Arial" panose="020B0604020202020204" pitchFamily="34" charset="0"/>
          <a:ea typeface="Intel Clear Light" panose="020B0404020203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493"/>
        </a:buClr>
        <a:buSzPct val="85000"/>
        <a:buFont typeface="Arial" panose="020B0604020202020204" pitchFamily="34" charset="0"/>
        <a:buChar char="•"/>
        <a:defRPr sz="1350" b="0" i="0" kern="1200">
          <a:solidFill>
            <a:srgbClr val="17D2ED"/>
          </a:solidFill>
          <a:latin typeface="Arial" panose="020B0604020202020204" pitchFamily="34" charset="0"/>
          <a:ea typeface="Intel Clear Light" panose="020B0404020203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493"/>
        </a:buClr>
        <a:buSzPct val="85000"/>
        <a:buFont typeface="Arial" panose="020B0604020202020204" pitchFamily="34" charset="0"/>
        <a:buChar char="•"/>
        <a:defRPr sz="1350" b="0" i="0" kern="1200">
          <a:solidFill>
            <a:srgbClr val="17D2ED"/>
          </a:solidFill>
          <a:latin typeface="Arial" panose="020B0604020202020204" pitchFamily="34" charset="0"/>
          <a:ea typeface="Intel Clear Light" panose="020B0404020203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BBF45C5-24BA-B34A-9498-E28461395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3844"/>
            <a:ext cx="860257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E47F1E-22A0-1449-99A1-0778BE12A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369219"/>
            <a:ext cx="8602579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56B941-45CB-5A45-B753-B3072FBC7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43339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5493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2C34C7E-364B-4DCF-A963-2C0FC556F551}" type="datetime1">
              <a:rPr lang="en-US" smtClean="0">
                <a:latin typeface="Calibri" panose="020F0502020204030204"/>
                <a:ea typeface="+mn-ea"/>
              </a:rPr>
              <a:t>9/12/18</a:t>
            </a:fld>
            <a:endParaRPr lang="en-US"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68115D-6DC8-3546-BFC1-23365C7A3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778" y="4751313"/>
            <a:ext cx="3282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5493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E3CEE10-0A0B-9F49-91D5-9874C73E66A9}" type="slidenum">
              <a:rPr lang="en-US" smtClean="0">
                <a:latin typeface="Calibri" panose="020F0502020204030204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134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45" r:id="rId1"/>
    <p:sldLayoutId id="2147486946" r:id="rId2"/>
    <p:sldLayoutId id="2147486947" r:id="rId3"/>
    <p:sldLayoutId id="2147486948" r:id="rId4"/>
    <p:sldLayoutId id="2147486949" r:id="rId5"/>
    <p:sldLayoutId id="2147486950" r:id="rId6"/>
    <p:sldLayoutId id="2147486951" r:id="rId7"/>
    <p:sldLayoutId id="2147486952" r:id="rId8"/>
    <p:sldLayoutId id="2147486953" r:id="rId9"/>
    <p:sldLayoutId id="2147486954" r:id="rId10"/>
    <p:sldLayoutId id="21474869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005493"/>
          </a:solidFill>
          <a:latin typeface="Arial" panose="020B0604020202020204" pitchFamily="34" charset="0"/>
          <a:ea typeface="Intel Clear Light" panose="020B040402020302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5493"/>
        </a:buClr>
        <a:buSzPct val="85000"/>
        <a:buFont typeface="Arial" panose="020B0604020202020204" pitchFamily="34" charset="0"/>
        <a:buChar char="•"/>
        <a:defRPr sz="2100" b="0" i="0" kern="1200">
          <a:solidFill>
            <a:srgbClr val="17D2ED"/>
          </a:solidFill>
          <a:latin typeface="Arial" panose="020B0604020202020204" pitchFamily="34" charset="0"/>
          <a:ea typeface="Intel Clear Light" panose="020B040402020302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493"/>
        </a:buClr>
        <a:buSzPct val="85000"/>
        <a:buFont typeface="Arial" panose="020B0604020202020204" pitchFamily="34" charset="0"/>
        <a:buChar char="•"/>
        <a:defRPr sz="1800" b="0" i="0" kern="1200">
          <a:solidFill>
            <a:srgbClr val="17D2ED"/>
          </a:solidFill>
          <a:latin typeface="Arial" panose="020B0604020202020204" pitchFamily="34" charset="0"/>
          <a:ea typeface="Intel Clear Light" panose="020B0404020203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493"/>
        </a:buClr>
        <a:buSzPct val="85000"/>
        <a:buFont typeface="Arial" panose="020B0604020202020204" pitchFamily="34" charset="0"/>
        <a:buChar char="•"/>
        <a:defRPr sz="1500" b="0" i="0" kern="1200">
          <a:solidFill>
            <a:srgbClr val="17D2ED"/>
          </a:solidFill>
          <a:latin typeface="Arial" panose="020B0604020202020204" pitchFamily="34" charset="0"/>
          <a:ea typeface="Intel Clear Light" panose="020B0404020203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493"/>
        </a:buClr>
        <a:buSzPct val="85000"/>
        <a:buFont typeface="Arial" panose="020B0604020202020204" pitchFamily="34" charset="0"/>
        <a:buChar char="•"/>
        <a:defRPr sz="1350" b="0" i="0" kern="1200">
          <a:solidFill>
            <a:srgbClr val="17D2ED"/>
          </a:solidFill>
          <a:latin typeface="Arial" panose="020B0604020202020204" pitchFamily="34" charset="0"/>
          <a:ea typeface="Intel Clear Light" panose="020B0404020203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493"/>
        </a:buClr>
        <a:buSzPct val="85000"/>
        <a:buFont typeface="Arial" panose="020B0604020202020204" pitchFamily="34" charset="0"/>
        <a:buChar char="•"/>
        <a:defRPr sz="1350" b="0" i="0" kern="1200">
          <a:solidFill>
            <a:srgbClr val="17D2ED"/>
          </a:solidFill>
          <a:latin typeface="Arial" panose="020B0604020202020204" pitchFamily="34" charset="0"/>
          <a:ea typeface="Intel Clear Light" panose="020B0404020203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549714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 smtClean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latin typeface="Arial"/>
              </a:rPr>
              <a:pPr/>
              <a:t>‹#›</a:t>
            </a:fld>
            <a:endParaRPr lang="en-US" sz="700" dirty="0" smtClean="0">
              <a:latin typeface="Arial"/>
            </a:endParaRPr>
          </a:p>
        </p:txBody>
      </p:sp>
      <p:sp>
        <p:nvSpPr>
          <p:cNvPr id="3" name="TextBox 2"/>
          <p:cNvSpPr txBox="1"/>
          <p:nvPr userDrawn="1"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000" dirty="0" err="1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00" y="47565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 rotWithShape="1">
          <a:blip r:embed="rId13"/>
          <a:srcRect l="1848" r="8652" b="18152"/>
          <a:stretch/>
        </p:blipFill>
        <p:spPr>
          <a:xfrm>
            <a:off x="3407164" y="4841411"/>
            <a:ext cx="2320749" cy="228137"/>
          </a:xfrm>
          <a:prstGeom prst="rect">
            <a:avLst/>
          </a:prstGeom>
        </p:spPr>
      </p:pic>
      <p:sp>
        <p:nvSpPr>
          <p:cNvPr id="86" name="TextBox 85"/>
          <p:cNvSpPr txBox="1"/>
          <p:nvPr userDrawn="1"/>
        </p:nvSpPr>
        <p:spPr bwMode="gray">
          <a:xfrm>
            <a:off x="503755" y="4935514"/>
            <a:ext cx="1401313" cy="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13" name="Picture 12" descr="INTEL_Red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08" y="4975316"/>
            <a:ext cx="878706" cy="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7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57" r:id="rId1"/>
    <p:sldLayoutId id="2147486958" r:id="rId2"/>
    <p:sldLayoutId id="2147486959" r:id="rId3"/>
    <p:sldLayoutId id="2147486960" r:id="rId4"/>
    <p:sldLayoutId id="2147486961" r:id="rId5"/>
    <p:sldLayoutId id="2147486962" r:id="rId6"/>
    <p:sldLayoutId id="2147486963" r:id="rId7"/>
    <p:sldLayoutId id="214748696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2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549714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 smtClean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latin typeface="Arial"/>
              </a:rPr>
              <a:pPr/>
              <a:t>‹#›</a:t>
            </a:fld>
            <a:endParaRPr lang="en-US" sz="700" dirty="0" smtClean="0">
              <a:latin typeface="Arial"/>
            </a:endParaRPr>
          </a:p>
        </p:txBody>
      </p:sp>
      <p:sp>
        <p:nvSpPr>
          <p:cNvPr id="3" name="TextBox 2"/>
          <p:cNvSpPr txBox="1"/>
          <p:nvPr userDrawn="1"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000" dirty="0" err="1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00" y="47565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 rotWithShape="1">
          <a:blip r:embed="rId13"/>
          <a:srcRect l="1848" r="8652" b="18152"/>
          <a:stretch/>
        </p:blipFill>
        <p:spPr>
          <a:xfrm>
            <a:off x="3407164" y="4841411"/>
            <a:ext cx="2320749" cy="228137"/>
          </a:xfrm>
          <a:prstGeom prst="rect">
            <a:avLst/>
          </a:prstGeom>
        </p:spPr>
      </p:pic>
      <p:sp>
        <p:nvSpPr>
          <p:cNvPr id="86" name="TextBox 85"/>
          <p:cNvSpPr txBox="1"/>
          <p:nvPr userDrawn="1"/>
        </p:nvSpPr>
        <p:spPr bwMode="gray">
          <a:xfrm>
            <a:off x="503755" y="4935514"/>
            <a:ext cx="1401313" cy="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13" name="Picture 12" descr="INTEL_Red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08" y="4975316"/>
            <a:ext cx="878706" cy="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1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66" r:id="rId1"/>
    <p:sldLayoutId id="2147486967" r:id="rId2"/>
    <p:sldLayoutId id="2147486968" r:id="rId3"/>
    <p:sldLayoutId id="2147486969" r:id="rId4"/>
    <p:sldLayoutId id="2147486970" r:id="rId5"/>
    <p:sldLayoutId id="2147486971" r:id="rId6"/>
    <p:sldLayoutId id="2147486972" r:id="rId7"/>
    <p:sldLayoutId id="214748697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2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549714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 smtClean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latin typeface="Arial"/>
              </a:rPr>
              <a:pPr/>
              <a:t>‹#›</a:t>
            </a:fld>
            <a:endParaRPr lang="en-US" sz="700" dirty="0" smtClean="0">
              <a:latin typeface="Arial"/>
            </a:endParaRPr>
          </a:p>
        </p:txBody>
      </p:sp>
      <p:sp>
        <p:nvSpPr>
          <p:cNvPr id="3" name="TextBox 2"/>
          <p:cNvSpPr txBox="1"/>
          <p:nvPr userDrawn="1"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000" dirty="0" err="1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00" y="47565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Box 85"/>
          <p:cNvSpPr txBox="1"/>
          <p:nvPr userDrawn="1"/>
        </p:nvSpPr>
        <p:spPr bwMode="gray">
          <a:xfrm>
            <a:off x="503755" y="4935514"/>
            <a:ext cx="1401313" cy="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13" name="Picture 12" descr="INTEL_Red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08" y="4975316"/>
            <a:ext cx="878706" cy="5711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 bwMode="gray">
          <a:xfrm>
            <a:off x="3235388" y="4903485"/>
            <a:ext cx="157094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900" dirty="0" smtClean="0">
                <a:solidFill>
                  <a:schemeClr val="tx2"/>
                </a:solidFill>
              </a:rPr>
              <a:t>WIND RIVER</a:t>
            </a:r>
            <a:r>
              <a:rPr lang="en-US" sz="900" baseline="0" dirty="0" smtClean="0">
                <a:solidFill>
                  <a:schemeClr val="tx2"/>
                </a:solidFill>
              </a:rPr>
              <a:t> CONFIDENTIAL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5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83" r:id="rId1"/>
    <p:sldLayoutId id="2147486584" r:id="rId2"/>
    <p:sldLayoutId id="2147486585" r:id="rId3"/>
    <p:sldLayoutId id="2147486586" r:id="rId4"/>
    <p:sldLayoutId id="2147486587" r:id="rId5"/>
    <p:sldLayoutId id="2147486588" r:id="rId6"/>
    <p:sldLayoutId id="214748659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2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indriver_bulle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4722019"/>
            <a:ext cx="9144000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gray">
          <a:xfrm>
            <a:off x="455614" y="26472"/>
            <a:ext cx="8231187" cy="83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Title of Slide Goes Here,</a:t>
            </a:r>
            <a:br>
              <a:rPr lang="en-US" altLang="en-US" smtClean="0"/>
            </a:br>
            <a:r>
              <a:rPr lang="en-US" altLang="en-US" smtClean="0"/>
              <a:t>and Can Be Up to Two Lines</a:t>
            </a:r>
          </a:p>
        </p:txBody>
      </p:sp>
      <p:sp>
        <p:nvSpPr>
          <p:cNvPr id="2052" name="Rectangle 1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085850"/>
            <a:ext cx="8229600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9471" name="Rectangle 1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76250" y="4876800"/>
            <a:ext cx="2895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sz="600">
                <a:solidFill>
                  <a:srgbClr val="5F5F5F"/>
                </a:solidFill>
                <a:latin typeface="Arial" pitchFamily="34" charset="0"/>
                <a:ea typeface="ＭＳ Ｐゴシック" charset="-128"/>
                <a:cs typeface="+mn-cs"/>
                <a:sym typeface="Arial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19472" name="Rectangle 1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6201" y="4876800"/>
            <a:ext cx="4667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600">
                <a:solidFill>
                  <a:srgbClr val="5F5F5F"/>
                </a:solidFill>
                <a:ea typeface="MS PGothic" panose="020B0600070205080204" pitchFamily="34" charset="-128"/>
              </a:defRPr>
            </a:lvl1pPr>
          </a:lstStyle>
          <a:p>
            <a:pPr defTabSz="685800"/>
            <a:fld id="{E2C3DA4E-05C7-4913-B75D-25E92D4B6293}" type="slidenum">
              <a:rPr lang="en-US" altLang="en-US" smtClean="0">
                <a:sym typeface="Arial" panose="020B0604020202020204" pitchFamily="34" charset="0"/>
              </a:rPr>
              <a:pPr defTabSz="685800"/>
              <a:t>‹#›</a:t>
            </a:fld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2055" name="Picture 17" descr="wind_ri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866085"/>
            <a:ext cx="1663700" cy="11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8" descr="C:\Documents and Settings\z8kwiese\Desktop\TEMP\footer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9" y="4723210"/>
            <a:ext cx="1857375" cy="42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19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15" r:id="rId1"/>
    <p:sldLayoutId id="2147486716" r:id="rId2"/>
    <p:sldLayoutId id="2147486717" r:id="rId3"/>
    <p:sldLayoutId id="2147486718" r:id="rId4"/>
    <p:sldLayoutId id="2147486719" r:id="rId5"/>
    <p:sldLayoutId id="2147486720" r:id="rId6"/>
    <p:sldLayoutId id="2147486721" r:id="rId7"/>
    <p:sldLayoutId id="2147486722" r:id="rId8"/>
    <p:sldLayoutId id="2147486723" r:id="rId9"/>
    <p:sldLayoutId id="2147486724" r:id="rId10"/>
    <p:sldLayoutId id="214748672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-128"/>
        </a:defRPr>
      </a:lvl5pPr>
      <a:lvl6pPr marL="342900" algn="l" rtl="0" fontAlgn="base">
        <a:lnSpc>
          <a:spcPct val="95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Arial" charset="0"/>
        </a:defRPr>
      </a:lvl6pPr>
      <a:lvl7pPr marL="685800" algn="l" rtl="0" fontAlgn="base">
        <a:lnSpc>
          <a:spcPct val="95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Arial" charset="0"/>
        </a:defRPr>
      </a:lvl7pPr>
      <a:lvl8pPr marL="1028700" algn="l" rtl="0" fontAlgn="base">
        <a:lnSpc>
          <a:spcPct val="95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Arial" charset="0"/>
        </a:defRPr>
      </a:lvl8pPr>
      <a:lvl9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Arial" charset="0"/>
        </a:defRPr>
      </a:lvl9pPr>
    </p:titleStyle>
    <p:bodyStyle>
      <a:lvl1pPr marL="214313" indent="-214313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3F6379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557213" indent="-214313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3F6379"/>
        </a:buClr>
        <a:buChar char="–"/>
        <a:defRPr sz="15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857250" indent="-1714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3F6379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200150" indent="-1714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3F6379"/>
        </a:buClr>
        <a:buChar char="–"/>
        <a:defRPr sz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1543050" indent="-1714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3F6379"/>
        </a:buClr>
        <a:buChar char="»"/>
        <a:defRPr sz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1885950" indent="-17145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3F6379"/>
        </a:buClr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2228850" indent="-17145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3F6379"/>
        </a:buClr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2571750" indent="-17145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3F6379"/>
        </a:buClr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2914650" indent="-17145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3F6379"/>
        </a:buClr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549714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 smtClean="0"/>
              <a:t>CLICK TO ADD TITLE</a:t>
            </a:r>
          </a:p>
        </p:txBody>
      </p:sp>
      <p:sp>
        <p:nvSpPr>
          <p:cNvPr id="101" name="TextBox 100"/>
          <p:cNvSpPr txBox="1"/>
          <p:nvPr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latin typeface="Arial"/>
              </a:rPr>
              <a:pPr/>
              <a:t>‹#›</a:t>
            </a:fld>
            <a:endParaRPr lang="en-US" sz="700" dirty="0" smtClean="0"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0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TextBox 85"/>
          <p:cNvSpPr txBox="1"/>
          <p:nvPr/>
        </p:nvSpPr>
        <p:spPr bwMode="gray">
          <a:xfrm>
            <a:off x="503755" y="4935514"/>
            <a:ext cx="1401313" cy="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00" y="47565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INTEL_Red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08" y="4975316"/>
            <a:ext cx="878706" cy="5711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gray">
          <a:xfrm flipH="1">
            <a:off x="2259092" y="4909921"/>
            <a:ext cx="6229608" cy="3471"/>
          </a:xfrm>
          <a:prstGeom prst="line">
            <a:avLst/>
          </a:prstGeom>
          <a:solidFill>
            <a:schemeClr val="accent2"/>
          </a:solidFill>
          <a:ln w="9525" cap="flat" cmpd="sng" algn="ctr">
            <a:gradFill>
              <a:gsLst>
                <a:gs pos="0">
                  <a:schemeClr val="bg1">
                    <a:lumMod val="50000"/>
                  </a:schemeClr>
                </a:gs>
                <a:gs pos="31000">
                  <a:schemeClr val="bg1">
                    <a:lumMod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 userDrawn="1"/>
        </p:nvSpPr>
        <p:spPr bwMode="gray">
          <a:xfrm>
            <a:off x="3235388" y="4903485"/>
            <a:ext cx="157094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900" dirty="0" smtClean="0">
                <a:solidFill>
                  <a:schemeClr val="tx2"/>
                </a:solidFill>
              </a:rPr>
              <a:t>WIND RIVER</a:t>
            </a:r>
            <a:r>
              <a:rPr lang="en-US" sz="900" baseline="0" dirty="0" smtClean="0">
                <a:solidFill>
                  <a:schemeClr val="tx2"/>
                </a:solidFill>
              </a:rPr>
              <a:t> CONFIDENTIAL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5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45" r:id="rId1"/>
    <p:sldLayoutId id="2147486746" r:id="rId2"/>
    <p:sldLayoutId id="2147486747" r:id="rId3"/>
    <p:sldLayoutId id="2147486748" r:id="rId4"/>
    <p:sldLayoutId id="2147486749" r:id="rId5"/>
    <p:sldLayoutId id="2147486750" r:id="rId6"/>
    <p:sldLayoutId id="214748675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2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549714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 smtClean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latin typeface="Arial"/>
              </a:rPr>
              <a:pPr/>
              <a:t>‹#›</a:t>
            </a:fld>
            <a:endParaRPr lang="en-US" sz="700" dirty="0" smtClean="0">
              <a:latin typeface="Arial"/>
            </a:endParaRPr>
          </a:p>
        </p:txBody>
      </p:sp>
      <p:sp>
        <p:nvSpPr>
          <p:cNvPr id="3" name="TextBox 2"/>
          <p:cNvSpPr txBox="1"/>
          <p:nvPr userDrawn="1"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000" dirty="0" err="1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00" y="47565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Box 85"/>
          <p:cNvSpPr txBox="1"/>
          <p:nvPr userDrawn="1"/>
        </p:nvSpPr>
        <p:spPr bwMode="gray">
          <a:xfrm>
            <a:off x="503755" y="4935514"/>
            <a:ext cx="1401313" cy="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13" name="Picture 12" descr="INTEL_Red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08" y="4975316"/>
            <a:ext cx="878706" cy="5711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 bwMode="gray">
          <a:xfrm>
            <a:off x="3235388" y="4903485"/>
            <a:ext cx="157094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900" dirty="0" smtClean="0">
                <a:solidFill>
                  <a:schemeClr val="tx2"/>
                </a:solidFill>
              </a:rPr>
              <a:t>WIND RIVER</a:t>
            </a:r>
            <a:r>
              <a:rPr lang="en-US" sz="900" baseline="0" dirty="0" smtClean="0">
                <a:solidFill>
                  <a:schemeClr val="tx2"/>
                </a:solidFill>
              </a:rPr>
              <a:t> CONFIDENTIAL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53" r:id="rId1"/>
    <p:sldLayoutId id="2147486754" r:id="rId2"/>
    <p:sldLayoutId id="2147486755" r:id="rId3"/>
    <p:sldLayoutId id="2147486756" r:id="rId4"/>
    <p:sldLayoutId id="2147486757" r:id="rId5"/>
    <p:sldLayoutId id="2147486759" r:id="rId6"/>
    <p:sldLayoutId id="2147486761" r:id="rId7"/>
    <p:sldLayoutId id="2147486762" r:id="rId8"/>
    <p:sldLayoutId id="214748676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2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549714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 smtClean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latin typeface="Arial"/>
              </a:rPr>
              <a:pPr/>
              <a:t>‹#›</a:t>
            </a:fld>
            <a:endParaRPr lang="en-US" sz="700" dirty="0" smtClean="0">
              <a:latin typeface="Arial"/>
            </a:endParaRPr>
          </a:p>
        </p:txBody>
      </p:sp>
      <p:sp>
        <p:nvSpPr>
          <p:cNvPr id="3" name="TextBox 2"/>
          <p:cNvSpPr txBox="1"/>
          <p:nvPr userDrawn="1"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000" dirty="0" err="1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00" y="47565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 rotWithShape="1">
          <a:blip r:embed="rId15"/>
          <a:srcRect l="1848" r="8652" b="18152"/>
          <a:stretch/>
        </p:blipFill>
        <p:spPr>
          <a:xfrm>
            <a:off x="3407164" y="4841411"/>
            <a:ext cx="2320749" cy="228137"/>
          </a:xfrm>
          <a:prstGeom prst="rect">
            <a:avLst/>
          </a:prstGeom>
        </p:spPr>
      </p:pic>
      <p:sp>
        <p:nvSpPr>
          <p:cNvPr id="86" name="TextBox 85"/>
          <p:cNvSpPr txBox="1"/>
          <p:nvPr userDrawn="1"/>
        </p:nvSpPr>
        <p:spPr bwMode="gray">
          <a:xfrm>
            <a:off x="503755" y="4935514"/>
            <a:ext cx="1401313" cy="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13" name="Picture 12" descr="INTEL_Red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08" y="4975316"/>
            <a:ext cx="878706" cy="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3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65" r:id="rId1"/>
    <p:sldLayoutId id="2147486766" r:id="rId2"/>
    <p:sldLayoutId id="2147486767" r:id="rId3"/>
    <p:sldLayoutId id="2147486768" r:id="rId4"/>
    <p:sldLayoutId id="2147486769" r:id="rId5"/>
    <p:sldLayoutId id="2147486771" r:id="rId6"/>
    <p:sldLayoutId id="2147486772" r:id="rId7"/>
    <p:sldLayoutId id="2147486773" r:id="rId8"/>
    <p:sldLayoutId id="2147486774" r:id="rId9"/>
    <p:sldLayoutId id="214748677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2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549714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 smtClean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latin typeface="Arial"/>
              </a:rPr>
              <a:pPr/>
              <a:t>‹#›</a:t>
            </a:fld>
            <a:endParaRPr lang="en-US" sz="700" dirty="0" smtClean="0">
              <a:latin typeface="Arial"/>
            </a:endParaRPr>
          </a:p>
        </p:txBody>
      </p:sp>
      <p:sp>
        <p:nvSpPr>
          <p:cNvPr id="3" name="TextBox 2"/>
          <p:cNvSpPr txBox="1"/>
          <p:nvPr userDrawn="1"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000" dirty="0" err="1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00" y="47565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 rotWithShape="1">
          <a:blip r:embed="rId15"/>
          <a:srcRect l="1848" r="8652" b="18152"/>
          <a:stretch/>
        </p:blipFill>
        <p:spPr>
          <a:xfrm>
            <a:off x="3407164" y="4841411"/>
            <a:ext cx="2320749" cy="228137"/>
          </a:xfrm>
          <a:prstGeom prst="rect">
            <a:avLst/>
          </a:prstGeom>
        </p:spPr>
      </p:pic>
      <p:sp>
        <p:nvSpPr>
          <p:cNvPr id="86" name="TextBox 85"/>
          <p:cNvSpPr txBox="1"/>
          <p:nvPr userDrawn="1"/>
        </p:nvSpPr>
        <p:spPr bwMode="gray">
          <a:xfrm>
            <a:off x="503755" y="4935514"/>
            <a:ext cx="1401313" cy="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13" name="Picture 12" descr="INTEL_Red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08" y="4975316"/>
            <a:ext cx="878706" cy="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7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77" r:id="rId1"/>
    <p:sldLayoutId id="2147486778" r:id="rId2"/>
    <p:sldLayoutId id="2147486779" r:id="rId3"/>
    <p:sldLayoutId id="2147486780" r:id="rId4"/>
    <p:sldLayoutId id="2147486781" r:id="rId5"/>
    <p:sldLayoutId id="2147486782" r:id="rId6"/>
    <p:sldLayoutId id="2147486783" r:id="rId7"/>
    <p:sldLayoutId id="2147486785" r:id="rId8"/>
    <p:sldLayoutId id="2147486786" r:id="rId9"/>
    <p:sldLayoutId id="214748678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2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549714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 smtClean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latin typeface="Arial"/>
              </a:rPr>
              <a:pPr/>
              <a:t>‹#›</a:t>
            </a:fld>
            <a:endParaRPr lang="en-US" sz="700" dirty="0" smtClean="0">
              <a:latin typeface="Arial"/>
            </a:endParaRPr>
          </a:p>
        </p:txBody>
      </p:sp>
      <p:sp>
        <p:nvSpPr>
          <p:cNvPr id="3" name="TextBox 2"/>
          <p:cNvSpPr txBox="1"/>
          <p:nvPr userDrawn="1"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000" dirty="0" err="1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00" y="47565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 rotWithShape="1">
          <a:blip r:embed="rId13"/>
          <a:srcRect l="1848" r="8652" b="18152"/>
          <a:stretch/>
        </p:blipFill>
        <p:spPr>
          <a:xfrm>
            <a:off x="3407164" y="4841411"/>
            <a:ext cx="2320749" cy="228137"/>
          </a:xfrm>
          <a:prstGeom prst="rect">
            <a:avLst/>
          </a:prstGeom>
        </p:spPr>
      </p:pic>
      <p:sp>
        <p:nvSpPr>
          <p:cNvPr id="86" name="TextBox 85"/>
          <p:cNvSpPr txBox="1"/>
          <p:nvPr userDrawn="1"/>
        </p:nvSpPr>
        <p:spPr bwMode="gray">
          <a:xfrm>
            <a:off x="503755" y="4935514"/>
            <a:ext cx="1401313" cy="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 smtClean="0"/>
              <a:t>© 2017 WIND RIVER. ALL RIGHTS RESERVED.</a:t>
            </a:r>
            <a:endParaRPr lang="en-US" sz="500" dirty="0"/>
          </a:p>
        </p:txBody>
      </p:sp>
      <p:pic>
        <p:nvPicPr>
          <p:cNvPr id="13" name="Picture 12" descr="INTEL_Red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08" y="4975316"/>
            <a:ext cx="878706" cy="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9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89" r:id="rId1"/>
    <p:sldLayoutId id="2147486790" r:id="rId2"/>
    <p:sldLayoutId id="2147486791" r:id="rId3"/>
    <p:sldLayoutId id="2147486792" r:id="rId4"/>
    <p:sldLayoutId id="2147486793" r:id="rId5"/>
    <p:sldLayoutId id="2147486794" r:id="rId6"/>
    <p:sldLayoutId id="2147486795" r:id="rId7"/>
    <p:sldLayoutId id="214748683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2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itle 5"/>
          <p:cNvSpPr>
            <a:spLocks noGrp="1"/>
          </p:cNvSpPr>
          <p:nvPr>
            <p:ph type="ctrTitle"/>
          </p:nvPr>
        </p:nvSpPr>
        <p:spPr>
          <a:xfrm>
            <a:off x="1143000" y="1814649"/>
            <a:ext cx="6858000" cy="17907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6692"/>
                </a:solidFill>
              </a:rPr>
              <a:t>MVP Edge </a:t>
            </a:r>
            <a:r>
              <a:rPr lang="en-US" dirty="0" smtClean="0">
                <a:solidFill>
                  <a:srgbClr val="006692"/>
                </a:solidFill>
              </a:rPr>
              <a:t>Architecture</a:t>
            </a:r>
            <a:endParaRPr lang="en-US" dirty="0">
              <a:solidFill>
                <a:srgbClr val="006692"/>
              </a:solidFill>
            </a:endParaRPr>
          </a:p>
        </p:txBody>
      </p:sp>
      <p:sp>
        <p:nvSpPr>
          <p:cNvPr id="11" name="Subtitle 8">
            <a:extLst>
              <a:ext uri="{FF2B5EF4-FFF2-40B4-BE49-F238E27FC236}">
                <a16:creationId xmlns="" xmlns:a16="http://schemas.microsoft.com/office/drawing/2014/main" id="{3FC15AC6-D296-C747-9ABA-9484AFF8E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5349"/>
            <a:ext cx="6858000" cy="808264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solidFill>
                  <a:srgbClr val="00B0F0"/>
                </a:solidFill>
              </a:rPr>
              <a:t>From edge-computing group PTG</a:t>
            </a:r>
            <a:endParaRPr lang="en-US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280944"/>
            <a:ext cx="5905099" cy="3836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MVP Edge Architecture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2821" y="664561"/>
            <a:ext cx="2581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Deployment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194564" y="2529233"/>
            <a:ext cx="1854926" cy="80989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br>
              <a:rPr lang="en-US" dirty="0" smtClean="0"/>
            </a:br>
            <a:r>
              <a:rPr lang="en-US" dirty="0" smtClean="0"/>
              <a:t>Data Center</a:t>
            </a:r>
          </a:p>
          <a:p>
            <a:pPr algn="ctr"/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640183" y="1372614"/>
            <a:ext cx="1641566" cy="6787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Edge Site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700453" y="484825"/>
            <a:ext cx="1250473" cy="40011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Far Edge Site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640183" y="2660393"/>
            <a:ext cx="1641566" cy="6787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Edge Site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700452" y="902885"/>
            <a:ext cx="1250473" cy="40011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Far Edge Site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700451" y="1511927"/>
            <a:ext cx="1250473" cy="40011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Far Edge Site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27556" y="1120890"/>
            <a:ext cx="396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...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62835" y="2077233"/>
            <a:ext cx="396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...</a:t>
            </a:r>
            <a:endParaRPr lang="en-US" sz="2000" b="1" dirty="0"/>
          </a:p>
        </p:txBody>
      </p:sp>
      <p:cxnSp>
        <p:nvCxnSpPr>
          <p:cNvPr id="21" name="Straight Connector 20"/>
          <p:cNvCxnSpPr>
            <a:stCxn id="12" idx="3"/>
            <a:endCxn id="13" idx="1"/>
          </p:cNvCxnSpPr>
          <p:nvPr/>
        </p:nvCxnSpPr>
        <p:spPr>
          <a:xfrm flipV="1">
            <a:off x="2049490" y="1711983"/>
            <a:ext cx="1590693" cy="1222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5" idx="1"/>
          </p:cNvCxnSpPr>
          <p:nvPr/>
        </p:nvCxnSpPr>
        <p:spPr>
          <a:xfrm>
            <a:off x="2049490" y="2934182"/>
            <a:ext cx="1590693" cy="65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4" idx="1"/>
          </p:cNvCxnSpPr>
          <p:nvPr/>
        </p:nvCxnSpPr>
        <p:spPr>
          <a:xfrm flipV="1">
            <a:off x="5281749" y="684880"/>
            <a:ext cx="1418704" cy="1027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3"/>
            <a:endCxn id="16" idx="1"/>
          </p:cNvCxnSpPr>
          <p:nvPr/>
        </p:nvCxnSpPr>
        <p:spPr>
          <a:xfrm flipV="1">
            <a:off x="5281749" y="1102940"/>
            <a:ext cx="1418703" cy="609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3" idx="3"/>
            <a:endCxn id="17" idx="1"/>
          </p:cNvCxnSpPr>
          <p:nvPr/>
        </p:nvCxnSpPr>
        <p:spPr>
          <a:xfrm flipV="1">
            <a:off x="5281749" y="1711982"/>
            <a:ext cx="14187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700453" y="2277288"/>
            <a:ext cx="1250473" cy="40011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Far Edge Site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6700451" y="2939020"/>
            <a:ext cx="1250473" cy="40011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Far Edge Site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127556" y="2547588"/>
            <a:ext cx="396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...</a:t>
            </a:r>
            <a:endParaRPr lang="en-US" sz="2000" b="1" dirty="0"/>
          </a:p>
        </p:txBody>
      </p:sp>
      <p:cxnSp>
        <p:nvCxnSpPr>
          <p:cNvPr id="41" name="Straight Connector 40"/>
          <p:cNvCxnSpPr>
            <a:stCxn id="15" idx="3"/>
            <a:endCxn id="34" idx="1"/>
          </p:cNvCxnSpPr>
          <p:nvPr/>
        </p:nvCxnSpPr>
        <p:spPr>
          <a:xfrm flipV="1">
            <a:off x="5281749" y="2477343"/>
            <a:ext cx="1418704" cy="522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5" idx="3"/>
            <a:endCxn id="36" idx="1"/>
          </p:cNvCxnSpPr>
          <p:nvPr/>
        </p:nvCxnSpPr>
        <p:spPr>
          <a:xfrm>
            <a:off x="5281749" y="2999762"/>
            <a:ext cx="1418702" cy="139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7433733" y="3297097"/>
            <a:ext cx="1625600" cy="261610"/>
            <a:chOff x="7433733" y="2856826"/>
            <a:chExt cx="1625600" cy="261610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7433733" y="3072042"/>
              <a:ext cx="1625600" cy="18293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696671" y="2856826"/>
              <a:ext cx="11352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~20 </a:t>
              </a:r>
              <a:r>
                <a:rPr lang="en-US" sz="1100" dirty="0" err="1" smtClean="0"/>
                <a:t>ms</a:t>
              </a:r>
              <a:r>
                <a:rPr lang="en-US" sz="1100" dirty="0" smtClean="0"/>
                <a:t> latency</a:t>
              </a:r>
              <a:endParaRPr lang="en-US" sz="11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377267" y="3390654"/>
            <a:ext cx="4682066" cy="261610"/>
            <a:chOff x="8025217" y="2806005"/>
            <a:chExt cx="4682066" cy="261610"/>
          </a:xfrm>
        </p:grpSpPr>
        <p:cxnSp>
          <p:nvCxnSpPr>
            <p:cNvPr id="54" name="Straight Connector 53"/>
            <p:cNvCxnSpPr/>
            <p:nvPr/>
          </p:nvCxnSpPr>
          <p:spPr>
            <a:xfrm flipV="1">
              <a:off x="8025217" y="3024156"/>
              <a:ext cx="4682066" cy="24146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8434290" y="2806005"/>
              <a:ext cx="11352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mtClean="0"/>
                <a:t>~50 </a:t>
              </a:r>
              <a:r>
                <a:rPr lang="en-US" sz="1100" dirty="0" err="1" smtClean="0"/>
                <a:t>ms</a:t>
              </a:r>
              <a:r>
                <a:rPr lang="en-US" sz="1100" dirty="0" smtClean="0"/>
                <a:t> latency</a:t>
              </a:r>
              <a:endParaRPr lang="en-US" sz="11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122027" y="3490247"/>
            <a:ext cx="7937306" cy="261610"/>
            <a:chOff x="8025217" y="2806005"/>
            <a:chExt cx="7937306" cy="261610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8025217" y="3015300"/>
              <a:ext cx="7937306" cy="3300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8434290" y="2806005"/>
              <a:ext cx="1213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~100 </a:t>
              </a:r>
              <a:r>
                <a:rPr lang="en-US" sz="1100" dirty="0" err="1" smtClean="0"/>
                <a:t>ms</a:t>
              </a:r>
              <a:r>
                <a:rPr lang="en-US" sz="1100" dirty="0" smtClean="0"/>
                <a:t> latency</a:t>
              </a:r>
              <a:endParaRPr lang="en-US" sz="11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296645" y="3874125"/>
            <a:ext cx="2699413" cy="1180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rmAutofit lnSpcReduction="10000"/>
          </a:bodyPr>
          <a:lstStyle/>
          <a:p>
            <a:pPr marL="114300" indent="-114300">
              <a:buFont typeface="Arial" charset="0"/>
              <a:buChar char="•"/>
            </a:pPr>
            <a:r>
              <a:rPr lang="en-US" dirty="0" smtClean="0"/>
              <a:t>4-80 U of rack space</a:t>
            </a:r>
          </a:p>
          <a:p>
            <a:pPr marL="114300" indent="-114300">
              <a:buFont typeface="Arial" charset="0"/>
              <a:buChar char="•"/>
            </a:pPr>
            <a:r>
              <a:rPr lang="en-US" dirty="0" smtClean="0"/>
              <a:t>1-200 TB disk</a:t>
            </a:r>
          </a:p>
          <a:p>
            <a:pPr marL="114300" indent="-114300">
              <a:buFont typeface="Arial" charset="0"/>
              <a:buChar char="•"/>
            </a:pPr>
            <a:r>
              <a:rPr lang="en-US" dirty="0" smtClean="0"/>
              <a:t>48-512 </a:t>
            </a:r>
            <a:r>
              <a:rPr lang="en-US" dirty="0" err="1" smtClean="0"/>
              <a:t>cpus</a:t>
            </a:r>
            <a:endParaRPr lang="en-US" dirty="0" smtClean="0"/>
          </a:p>
          <a:p>
            <a:pPr marL="114300" indent="-114300">
              <a:buFont typeface="Arial" charset="0"/>
              <a:buChar char="•"/>
            </a:pPr>
            <a:r>
              <a:rPr lang="en-US" dirty="0" smtClean="0"/>
              <a:t>.4 </a:t>
            </a:r>
            <a:r>
              <a:rPr lang="mr-IN" dirty="0" smtClean="0"/>
              <a:t>-</a:t>
            </a:r>
            <a:r>
              <a:rPr lang="en-US" dirty="0" smtClean="0"/>
              <a:t> 4 kW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291687" y="3874125"/>
            <a:ext cx="2699413" cy="1180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rmAutofit lnSpcReduction="10000"/>
          </a:bodyPr>
          <a:lstStyle/>
          <a:p>
            <a:pPr marL="114300" indent="-114300">
              <a:buFont typeface="Arial" charset="0"/>
              <a:buChar char="•"/>
            </a:pPr>
            <a:r>
              <a:rPr lang="en-US" dirty="0" smtClean="0"/>
              <a:t>80-800 U of rack space</a:t>
            </a:r>
          </a:p>
          <a:p>
            <a:pPr marL="114300" indent="-114300">
              <a:buFont typeface="Arial" charset="0"/>
              <a:buChar char="•"/>
            </a:pPr>
            <a:r>
              <a:rPr lang="en-US" dirty="0" smtClean="0"/>
              <a:t>80TB - 1.6 PB disk</a:t>
            </a:r>
          </a:p>
          <a:p>
            <a:pPr marL="114300" indent="-114300">
              <a:buFont typeface="Arial" charset="0"/>
              <a:buChar char="•"/>
            </a:pPr>
            <a:r>
              <a:rPr lang="en-US" dirty="0" smtClean="0"/>
              <a:t>512-8192 </a:t>
            </a:r>
            <a:r>
              <a:rPr lang="en-US" dirty="0" err="1" smtClean="0"/>
              <a:t>cpus</a:t>
            </a:r>
            <a:endParaRPr lang="en-US" dirty="0" smtClean="0"/>
          </a:p>
          <a:p>
            <a:pPr marL="114300" indent="-114300">
              <a:buFont typeface="Arial" charset="0"/>
              <a:buChar char="•"/>
            </a:pPr>
            <a:r>
              <a:rPr lang="en-US" dirty="0" smtClean="0"/>
              <a:t>4 - 40 kW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94564" y="3874125"/>
            <a:ext cx="2699413" cy="1180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rmAutofit lnSpcReduction="10000"/>
          </a:bodyPr>
          <a:lstStyle/>
          <a:p>
            <a:pPr marL="114300" indent="-114300">
              <a:buFont typeface="Arial" charset="0"/>
              <a:buChar char="•"/>
            </a:pPr>
            <a:r>
              <a:rPr lang="en-US" dirty="0" smtClean="0"/>
              <a:t>&gt; 1000 U of rack space</a:t>
            </a:r>
          </a:p>
          <a:p>
            <a:pPr marL="114300" indent="-114300">
              <a:buFont typeface="Arial" charset="0"/>
              <a:buChar char="•"/>
            </a:pPr>
            <a:r>
              <a:rPr lang="en-US" dirty="0" smtClean="0"/>
              <a:t>&gt; 1.6 PB disk</a:t>
            </a:r>
          </a:p>
          <a:p>
            <a:pPr marL="114300" indent="-114300">
              <a:buFont typeface="Arial" charset="0"/>
              <a:buChar char="•"/>
            </a:pPr>
            <a:r>
              <a:rPr lang="en-US" dirty="0" smtClean="0"/>
              <a:t>&gt; 8192 </a:t>
            </a:r>
            <a:r>
              <a:rPr lang="en-US" dirty="0" err="1" smtClean="0"/>
              <a:t>cpus</a:t>
            </a:r>
            <a:endParaRPr lang="en-US" dirty="0" smtClean="0"/>
          </a:p>
          <a:p>
            <a:pPr marL="114300" indent="-114300">
              <a:buFont typeface="Arial" charset="0"/>
              <a:buChar char="•"/>
            </a:pPr>
            <a:r>
              <a:rPr lang="en-US" dirty="0" smtClean="0"/>
              <a:t>&gt; 40 kW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943876" y="202447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x1</a:t>
            </a:r>
            <a:endParaRPr lang="en-US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4316340" y="94797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x10</a:t>
            </a:r>
            <a:endParaRPr lang="en-US" sz="20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6925099" y="65575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x100</a:t>
            </a:r>
            <a:endParaRPr lang="en-US" sz="20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7523818" y="44171"/>
            <a:ext cx="14093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/>
              <a:t>** </a:t>
            </a:r>
            <a:r>
              <a:rPr lang="en-US" sz="1050" i="1" smtClean="0"/>
              <a:t>initial dimensions</a:t>
            </a:r>
            <a:endParaRPr lang="en-US" sz="1050" i="1" dirty="0"/>
          </a:p>
        </p:txBody>
      </p:sp>
      <p:sp>
        <p:nvSpPr>
          <p:cNvPr id="73" name="TextBox 72"/>
          <p:cNvSpPr txBox="1"/>
          <p:nvPr/>
        </p:nvSpPr>
        <p:spPr>
          <a:xfrm rot="19530368">
            <a:off x="5554151" y="975151"/>
            <a:ext cx="8018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1-10 Gb/s</a:t>
            </a:r>
            <a:endParaRPr lang="en-US" sz="1100" dirty="0"/>
          </a:p>
        </p:txBody>
      </p:sp>
      <p:sp>
        <p:nvSpPr>
          <p:cNvPr id="74" name="TextBox 73"/>
          <p:cNvSpPr txBox="1"/>
          <p:nvPr/>
        </p:nvSpPr>
        <p:spPr>
          <a:xfrm rot="19441901">
            <a:off x="2353120" y="2080884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10-100 Gb/s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6943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280942"/>
            <a:ext cx="5905099" cy="3836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MVP Edge Architecture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2821" y="664559"/>
            <a:ext cx="5707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Infrastructure Services Deployment  (OPTION A)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131637" y="1125002"/>
            <a:ext cx="1854926" cy="80989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br>
              <a:rPr lang="en-US" dirty="0" smtClean="0"/>
            </a:br>
            <a:r>
              <a:rPr lang="en-US" dirty="0" smtClean="0"/>
              <a:t>Data Center</a:t>
            </a:r>
          </a:p>
          <a:p>
            <a:pPr algn="ctr"/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635640" y="1244501"/>
            <a:ext cx="1641566" cy="6787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Edge Site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999261" y="1519390"/>
            <a:ext cx="1250473" cy="40011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Far Edge Site</a:t>
            </a:r>
            <a:endParaRPr lang="en-US" dirty="0"/>
          </a:p>
        </p:txBody>
      </p:sp>
      <p:cxnSp>
        <p:nvCxnSpPr>
          <p:cNvPr id="21" name="Straight Connector 20"/>
          <p:cNvCxnSpPr>
            <a:stCxn id="12" idx="3"/>
            <a:endCxn id="13" idx="1"/>
          </p:cNvCxnSpPr>
          <p:nvPr/>
        </p:nvCxnSpPr>
        <p:spPr>
          <a:xfrm>
            <a:off x="1986563" y="1529951"/>
            <a:ext cx="649077" cy="53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4" idx="1"/>
          </p:cNvCxnSpPr>
          <p:nvPr/>
        </p:nvCxnSpPr>
        <p:spPr>
          <a:xfrm>
            <a:off x="4277206" y="1583870"/>
            <a:ext cx="722055" cy="135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01428" y="2031861"/>
            <a:ext cx="1915345" cy="2692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rmAutofit lnSpcReduction="10000"/>
          </a:bodyPr>
          <a:lstStyle/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Identity Provider (</a:t>
            </a:r>
            <a:r>
              <a:rPr lang="en-US" sz="1200" dirty="0" err="1" smtClean="0"/>
              <a:t>IdP</a:t>
            </a:r>
            <a:r>
              <a:rPr lang="en-US" sz="1200" dirty="0" smtClean="0"/>
              <a:t>)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Keystone (Federated)</a:t>
            </a:r>
          </a:p>
          <a:p>
            <a:pPr marL="114300" indent="-114300">
              <a:buFont typeface="Arial" charset="0"/>
              <a:buChar char="•"/>
            </a:pPr>
            <a:endParaRPr lang="en-US" sz="1200" dirty="0"/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Glance API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Glance Registry</a:t>
            </a:r>
          </a:p>
          <a:p>
            <a:pPr marL="114300" lvl="0" indent="-114300">
              <a:buFont typeface="Arial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Telemetry</a:t>
            </a:r>
          </a:p>
          <a:p>
            <a:pPr marL="114300" lvl="0" indent="-114300">
              <a:buFont typeface="Arial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050" i="1" dirty="0" smtClean="0">
                <a:solidFill>
                  <a:prstClr val="black"/>
                </a:solidFill>
              </a:rPr>
              <a:t>OPTIONALLY, </a:t>
            </a:r>
            <a:br>
              <a:rPr lang="en-US" sz="1050" i="1" dirty="0" smtClean="0">
                <a:solidFill>
                  <a:prstClr val="black"/>
                </a:solidFill>
              </a:rPr>
            </a:br>
            <a:r>
              <a:rPr lang="en-US" sz="1050" i="1" dirty="0" smtClean="0">
                <a:solidFill>
                  <a:prstClr val="black"/>
                </a:solidFill>
              </a:rPr>
              <a:t>TBD Orchestration Services for managing inter-cloud view of overall system.</a:t>
            </a:r>
            <a:br>
              <a:rPr lang="en-US" sz="1050" i="1" dirty="0" smtClean="0">
                <a:solidFill>
                  <a:prstClr val="black"/>
                </a:solidFill>
              </a:rPr>
            </a:br>
            <a:r>
              <a:rPr lang="en-US" sz="1050" i="1" dirty="0" smtClean="0">
                <a:solidFill>
                  <a:prstClr val="black"/>
                </a:solidFill>
              </a:rPr>
              <a:t>(e.g. resource synchronization)</a:t>
            </a:r>
            <a:endParaRPr lang="en-US" sz="1050" i="1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29518" y="2031861"/>
            <a:ext cx="2594880" cy="2692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rIns="91440" rtlCol="0">
            <a:normAutofit fontScale="85000" lnSpcReduction="20000"/>
          </a:bodyPr>
          <a:lstStyle/>
          <a:p>
            <a:pPr marL="114300" indent="-114300">
              <a:buFont typeface="Arial" charset="0"/>
              <a:buChar char="•"/>
            </a:pPr>
            <a:r>
              <a:rPr lang="en-US" sz="1400" dirty="0" smtClean="0"/>
              <a:t>Keystone (Federated)</a:t>
            </a:r>
          </a:p>
          <a:p>
            <a:pPr marL="404813" lvl="1" indent="-114300">
              <a:buFontTx/>
              <a:buChar char="-"/>
            </a:pPr>
            <a:r>
              <a:rPr lang="en-US" sz="1200" b="1" i="1" dirty="0" smtClean="0">
                <a:solidFill>
                  <a:schemeClr val="accent1"/>
                </a:solidFill>
              </a:rPr>
              <a:t>w/ Oath STORY for creating shadow users, projects, etc.</a:t>
            </a:r>
            <a:endParaRPr lang="en-US" sz="1200" b="1" i="1" dirty="0">
              <a:solidFill>
                <a:schemeClr val="accent1"/>
              </a:solidFill>
            </a:endParaRPr>
          </a:p>
          <a:p>
            <a:pPr marL="114300" indent="-114300">
              <a:buFont typeface="Arial" charset="0"/>
              <a:buChar char="•"/>
            </a:pPr>
            <a:endParaRPr lang="en-US" sz="1400" dirty="0"/>
          </a:p>
          <a:p>
            <a:pPr marL="114300" indent="-114300">
              <a:buFont typeface="Arial" charset="0"/>
              <a:buChar char="•"/>
            </a:pPr>
            <a:r>
              <a:rPr lang="en-US" sz="1400" dirty="0" smtClean="0"/>
              <a:t>Glance API</a:t>
            </a:r>
          </a:p>
          <a:p>
            <a:pPr marL="404813" lvl="1" indent="-114300">
              <a:buFontTx/>
              <a:buChar char="-"/>
            </a:pPr>
            <a:r>
              <a:rPr lang="en-US" sz="1200" b="1" i="1" dirty="0">
                <a:solidFill>
                  <a:schemeClr val="accent1"/>
                </a:solidFill>
              </a:rPr>
              <a:t>w/ </a:t>
            </a:r>
            <a:r>
              <a:rPr lang="en-US" sz="1200" b="1" i="1" dirty="0" smtClean="0">
                <a:solidFill>
                  <a:schemeClr val="accent1"/>
                </a:solidFill>
              </a:rPr>
              <a:t>Wind River STORY for caching of image &amp; meta-data.</a:t>
            </a:r>
            <a:endParaRPr lang="en-US" sz="1400" b="1" dirty="0" smtClean="0">
              <a:solidFill>
                <a:schemeClr val="accent1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Nova API</a:t>
            </a: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Nova Placement</a:t>
            </a: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Nova Conductor</a:t>
            </a:r>
          </a:p>
          <a:p>
            <a:pPr marL="114300" lvl="0" indent="-114300">
              <a:buFont typeface="Arial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Neutron</a:t>
            </a: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Cinder              w/Cinder Backend</a:t>
            </a: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Heat / </a:t>
            </a:r>
            <a:r>
              <a:rPr lang="en-US" sz="1400" dirty="0" err="1" smtClean="0">
                <a:solidFill>
                  <a:prstClr val="black"/>
                </a:solidFill>
              </a:rPr>
              <a:t>Senlin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Telemetry</a:t>
            </a:r>
          </a:p>
          <a:p>
            <a:pPr marL="114300" lvl="0" indent="-114300">
              <a:buFont typeface="Arial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Rabbit, </a:t>
            </a:r>
            <a:r>
              <a:rPr lang="en-US" sz="1400" dirty="0" err="1" smtClean="0">
                <a:solidFill>
                  <a:prstClr val="black"/>
                </a:solidFill>
              </a:rPr>
              <a:t>Mysql</a:t>
            </a:r>
            <a:r>
              <a:rPr lang="en-US" sz="1400" dirty="0" smtClean="0">
                <a:solidFill>
                  <a:prstClr val="black"/>
                </a:solidFill>
              </a:rPr>
              <a:t>, DB, ...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06206" y="2031861"/>
            <a:ext cx="1789327" cy="2692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Nova Compute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Neutron Agents</a:t>
            </a:r>
          </a:p>
          <a:p>
            <a:pPr marL="114300" indent="-114300">
              <a:buFont typeface="Arial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Cinder-Backend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for Persistent Storage</a:t>
            </a:r>
          </a:p>
          <a:p>
            <a:pPr marL="114300" indent="-114300">
              <a:buFont typeface="Arial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Telemetry Collection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875974" y="3928535"/>
            <a:ext cx="430832" cy="8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819601" y="2774331"/>
            <a:ext cx="2179660" cy="1162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2"/>
          <p:cNvSpPr>
            <a:spLocks noGrp="1"/>
          </p:cNvSpPr>
          <p:nvPr>
            <p:ph idx="1"/>
          </p:nvPr>
        </p:nvSpPr>
        <p:spPr>
          <a:xfrm>
            <a:off x="6595533" y="156654"/>
            <a:ext cx="2531667" cy="4862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u="sng" dirty="0" smtClean="0"/>
              <a:t>OPTION A:</a:t>
            </a:r>
          </a:p>
          <a:p>
            <a:pPr marL="0" indent="0">
              <a:buNone/>
            </a:pPr>
            <a:r>
              <a:rPr lang="en-US" sz="1200" b="1" dirty="0" smtClean="0"/>
              <a:t>For Use Cases where Edge Site must be fully operational when network-isolated from Main Data Center Site</a:t>
            </a:r>
          </a:p>
          <a:p>
            <a:endParaRPr lang="en-US" sz="1200" dirty="0"/>
          </a:p>
          <a:p>
            <a:r>
              <a:rPr lang="en-US" sz="1200" dirty="0" smtClean="0"/>
              <a:t>Common User Authentication and Authorization across all clouds via Federated Keystone</a:t>
            </a:r>
          </a:p>
          <a:p>
            <a:pPr marL="342900" lvl="1" indent="-114300">
              <a:buFontTx/>
              <a:buChar char="-"/>
            </a:pPr>
            <a:r>
              <a:rPr lang="en-US" sz="1100" dirty="0" smtClean="0"/>
              <a:t>Relies on Federated Keystone creation of shadow users &amp; project at Edge Sites to enable “independent’ user authentication when network-isolated from IDP.</a:t>
            </a:r>
          </a:p>
          <a:p>
            <a:endParaRPr lang="en-US" sz="1200" dirty="0"/>
          </a:p>
          <a:p>
            <a:r>
              <a:rPr lang="en-US" sz="1200" dirty="0" smtClean="0"/>
              <a:t>Centralized Image Management with PULL-thru-cache architecture for distribution to Edge Sites, via Glance API</a:t>
            </a:r>
          </a:p>
          <a:p>
            <a:pPr marL="342900" lvl="1" indent="-114300">
              <a:buFontTx/>
              <a:buChar char="-"/>
            </a:pPr>
            <a:r>
              <a:rPr lang="en-US" sz="1100" dirty="0">
                <a:solidFill>
                  <a:srgbClr val="4472C4">
                    <a:lumMod val="75000"/>
                  </a:srgbClr>
                </a:solidFill>
              </a:rPr>
              <a:t>Relies on </a:t>
            </a:r>
            <a:r>
              <a:rPr lang="en-US" sz="1100" dirty="0" smtClean="0">
                <a:solidFill>
                  <a:srgbClr val="4472C4">
                    <a:lumMod val="75000"/>
                  </a:srgbClr>
                </a:solidFill>
              </a:rPr>
              <a:t>Glance API at Edge caching both image and image meta data to enable full Glance functionality for cached images when network-isolated Glance at Data Center site.</a:t>
            </a:r>
            <a:endParaRPr lang="en-US" sz="1100" dirty="0">
              <a:solidFill>
                <a:srgbClr val="4472C4">
                  <a:lumMod val="75000"/>
                </a:srgbClr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1445022" y="2774331"/>
            <a:ext cx="816741" cy="15513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853392" y="2135254"/>
            <a:ext cx="332686" cy="2923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ontent Placeholder 2"/>
          <p:cNvSpPr>
            <a:spLocks noGrp="1"/>
          </p:cNvSpPr>
          <p:nvPr>
            <p:ph idx="1"/>
          </p:nvPr>
        </p:nvSpPr>
        <p:spPr>
          <a:xfrm>
            <a:off x="6595533" y="4248"/>
            <a:ext cx="2548467" cy="5139252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endParaRPr lang="en-US" sz="1200" dirty="0" smtClean="0"/>
          </a:p>
          <a:p>
            <a:r>
              <a:rPr lang="en-US" sz="1200" dirty="0" err="1" smtClean="0"/>
              <a:t>AdminClient</a:t>
            </a:r>
            <a:r>
              <a:rPr lang="en-US" sz="1200" dirty="0" smtClean="0"/>
              <a:t> authenticates with </a:t>
            </a:r>
            <a:r>
              <a:rPr lang="en-US" sz="1200" dirty="0" err="1" smtClean="0"/>
              <a:t>IdP</a:t>
            </a:r>
            <a:r>
              <a:rPr lang="en-US" sz="1200" dirty="0" smtClean="0"/>
              <a:t> using user credentials</a:t>
            </a:r>
          </a:p>
          <a:p>
            <a:r>
              <a:rPr lang="en-US" sz="1200" dirty="0" err="1" smtClean="0">
                <a:solidFill>
                  <a:srgbClr val="4472C4">
                    <a:lumMod val="75000"/>
                  </a:srgbClr>
                </a:solidFill>
              </a:rPr>
              <a:t>AdminClient</a:t>
            </a: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 gets token, using </a:t>
            </a:r>
            <a:r>
              <a:rPr lang="en-US" sz="1200" dirty="0" err="1" smtClean="0">
                <a:solidFill>
                  <a:srgbClr val="4472C4">
                    <a:lumMod val="75000"/>
                  </a:srgbClr>
                </a:solidFill>
              </a:rPr>
              <a:t>IdP-authResp</a:t>
            </a: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 from </a:t>
            </a:r>
            <a:r>
              <a:rPr lang="en-US" sz="1200" dirty="0" err="1" smtClean="0">
                <a:solidFill>
                  <a:srgbClr val="4472C4">
                    <a:lumMod val="75000"/>
                  </a:srgbClr>
                </a:solidFill>
              </a:rPr>
              <a:t>DataCenter</a:t>
            </a: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-Keystone</a:t>
            </a:r>
          </a:p>
          <a:p>
            <a:r>
              <a:rPr lang="en-US" sz="1200" dirty="0" err="1" smtClean="0">
                <a:solidFill>
                  <a:srgbClr val="4472C4">
                    <a:lumMod val="75000"/>
                  </a:srgbClr>
                </a:solidFill>
              </a:rPr>
              <a:t>AdminClient</a:t>
            </a: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 creates image at </a:t>
            </a:r>
            <a:r>
              <a:rPr lang="en-US" sz="1200" dirty="0" err="1" smtClean="0">
                <a:solidFill>
                  <a:srgbClr val="4472C4">
                    <a:lumMod val="75000"/>
                  </a:srgbClr>
                </a:solidFill>
              </a:rPr>
              <a:t>DataCenter</a:t>
            </a: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-Glance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--------------------------</a:t>
            </a:r>
            <a:endParaRPr lang="en-US" sz="1200" dirty="0">
              <a:solidFill>
                <a:srgbClr val="4472C4">
                  <a:lumMod val="75000"/>
                </a:srgbClr>
              </a:solidFill>
            </a:endParaRPr>
          </a:p>
          <a:p>
            <a:r>
              <a:rPr lang="en-US" sz="1200" dirty="0" err="1" smtClean="0">
                <a:solidFill>
                  <a:srgbClr val="4472C4">
                    <a:lumMod val="75000"/>
                  </a:srgbClr>
                </a:solidFill>
              </a:rPr>
              <a:t>TenantClient</a:t>
            </a: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 authenticates with </a:t>
            </a:r>
            <a:r>
              <a:rPr lang="en-US" sz="1200" dirty="0" err="1" smtClean="0">
                <a:solidFill>
                  <a:srgbClr val="4472C4">
                    <a:lumMod val="75000"/>
                  </a:srgbClr>
                </a:solidFill>
              </a:rPr>
              <a:t>IdP</a:t>
            </a: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 using user credentials</a:t>
            </a:r>
          </a:p>
          <a:p>
            <a:r>
              <a:rPr lang="en-US" sz="1200" dirty="0" err="1" smtClean="0">
                <a:solidFill>
                  <a:srgbClr val="4472C4">
                    <a:lumMod val="75000"/>
                  </a:srgbClr>
                </a:solidFill>
              </a:rPr>
              <a:t>TenantClient</a:t>
            </a: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 gets token, using </a:t>
            </a:r>
            <a:r>
              <a:rPr lang="en-US" sz="1200" dirty="0" err="1" smtClean="0">
                <a:solidFill>
                  <a:srgbClr val="4472C4">
                    <a:lumMod val="75000"/>
                  </a:srgbClr>
                </a:solidFill>
              </a:rPr>
              <a:t>Idp-authResp</a:t>
            </a: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 from Edge-Keystone</a:t>
            </a:r>
          </a:p>
          <a:p>
            <a:pPr lvl="1"/>
            <a:r>
              <a:rPr lang="en-US" sz="1000" dirty="0" smtClean="0">
                <a:solidFill>
                  <a:srgbClr val="4472C4">
                    <a:lumMod val="75000"/>
                  </a:srgbClr>
                </a:solidFill>
              </a:rPr>
              <a:t>Creating shadow users &amp; projects</a:t>
            </a:r>
          </a:p>
          <a:p>
            <a:r>
              <a:rPr lang="en-US" sz="1200" dirty="0" err="1" smtClean="0">
                <a:solidFill>
                  <a:srgbClr val="4472C4">
                    <a:lumMod val="75000"/>
                  </a:srgbClr>
                </a:solidFill>
              </a:rPr>
              <a:t>TenantClient</a:t>
            </a: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 does nova boot to Edge-Nova</a:t>
            </a:r>
          </a:p>
          <a:p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Edge-Nova / </a:t>
            </a:r>
            <a:r>
              <a:rPr lang="en-US" sz="1200" dirty="0" err="1" smtClean="0">
                <a:solidFill>
                  <a:srgbClr val="4472C4">
                    <a:lumMod val="75000"/>
                  </a:srgbClr>
                </a:solidFill>
              </a:rPr>
              <a:t>FarEdge-NovaCompute</a:t>
            </a: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 gets image from Edge-</a:t>
            </a:r>
            <a:r>
              <a:rPr lang="en-US" sz="1200" dirty="0" err="1" smtClean="0">
                <a:solidFill>
                  <a:srgbClr val="4472C4">
                    <a:lumMod val="75000"/>
                  </a:srgbClr>
                </a:solidFill>
              </a:rPr>
              <a:t>GlanceAPI</a:t>
            </a:r>
            <a:endParaRPr lang="en-US" sz="1200" dirty="0" smtClean="0">
              <a:solidFill>
                <a:srgbClr val="4472C4">
                  <a:lumMod val="75000"/>
                </a:srgbClr>
              </a:solidFill>
            </a:endParaRPr>
          </a:p>
          <a:p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Edge-</a:t>
            </a:r>
            <a:r>
              <a:rPr lang="en-US" sz="1200" dirty="0" err="1" smtClean="0">
                <a:solidFill>
                  <a:srgbClr val="4472C4">
                    <a:lumMod val="75000"/>
                  </a:srgbClr>
                </a:solidFill>
              </a:rPr>
              <a:t>GlanceAPI</a:t>
            </a: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 checks cache for image; </a:t>
            </a:r>
            <a:b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</a:b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if not found, pulls (&amp; caches) image and image meta data from </a:t>
            </a:r>
            <a:r>
              <a:rPr lang="en-US" sz="1200" dirty="0" err="1" smtClean="0">
                <a:solidFill>
                  <a:srgbClr val="4472C4">
                    <a:lumMod val="75000"/>
                  </a:srgbClr>
                </a:solidFill>
              </a:rPr>
              <a:t>DataCenter-GlanceRegistry</a:t>
            </a:r>
            <a:endParaRPr lang="en-US" sz="1200" dirty="0" smtClean="0">
              <a:solidFill>
                <a:srgbClr val="4472C4">
                  <a:lumMod val="75000"/>
                </a:srgbClr>
              </a:solidFill>
            </a:endParaRPr>
          </a:p>
          <a:p>
            <a:r>
              <a:rPr lang="en-US" sz="1200" dirty="0" err="1" smtClean="0">
                <a:solidFill>
                  <a:srgbClr val="4472C4">
                    <a:lumMod val="75000"/>
                  </a:srgbClr>
                </a:solidFill>
              </a:rPr>
              <a:t>FarEdge-NovaCompute</a:t>
            </a: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 launches VM.  </a:t>
            </a:r>
            <a:endParaRPr lang="en-US" sz="12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280942"/>
            <a:ext cx="5905099" cy="3836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MVP Edge Architecture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2821" y="664559"/>
            <a:ext cx="5215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Walkthru</a:t>
            </a:r>
            <a:r>
              <a:rPr lang="en-US" sz="2000" dirty="0" smtClean="0"/>
              <a:t> (no network isolation)  (OPTION A)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131637" y="1125002"/>
            <a:ext cx="1854926" cy="80989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br>
              <a:rPr lang="en-US" dirty="0" smtClean="0"/>
            </a:br>
            <a:r>
              <a:rPr lang="en-US" dirty="0" smtClean="0"/>
              <a:t>Data Center</a:t>
            </a:r>
          </a:p>
          <a:p>
            <a:pPr algn="ctr"/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635640" y="1244501"/>
            <a:ext cx="1641566" cy="6787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Edge Site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999261" y="1519390"/>
            <a:ext cx="1250473" cy="40011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Far Edge Site</a:t>
            </a:r>
            <a:endParaRPr lang="en-US" dirty="0"/>
          </a:p>
        </p:txBody>
      </p:sp>
      <p:cxnSp>
        <p:nvCxnSpPr>
          <p:cNvPr id="21" name="Straight Connector 20"/>
          <p:cNvCxnSpPr>
            <a:stCxn id="12" idx="3"/>
            <a:endCxn id="13" idx="1"/>
          </p:cNvCxnSpPr>
          <p:nvPr/>
        </p:nvCxnSpPr>
        <p:spPr>
          <a:xfrm>
            <a:off x="1986563" y="1529951"/>
            <a:ext cx="649077" cy="53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4" idx="1"/>
          </p:cNvCxnSpPr>
          <p:nvPr/>
        </p:nvCxnSpPr>
        <p:spPr>
          <a:xfrm>
            <a:off x="4277206" y="1583870"/>
            <a:ext cx="722055" cy="135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01428" y="2031861"/>
            <a:ext cx="1915345" cy="2692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Identity Provider (</a:t>
            </a:r>
            <a:r>
              <a:rPr lang="en-US" sz="1200" dirty="0" err="1" smtClean="0"/>
              <a:t>IdP</a:t>
            </a:r>
            <a:r>
              <a:rPr lang="en-US" sz="1200" dirty="0" smtClean="0"/>
              <a:t>)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Keystone (Federated)</a:t>
            </a:r>
          </a:p>
          <a:p>
            <a:pPr marL="114300" indent="-114300">
              <a:buFont typeface="Arial" charset="0"/>
              <a:buChar char="•"/>
            </a:pPr>
            <a:endParaRPr lang="en-US" sz="1200" dirty="0"/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Glance API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Glance Registry</a:t>
            </a:r>
          </a:p>
          <a:p>
            <a:pPr marL="114300" lvl="0" indent="-114300">
              <a:buFont typeface="Arial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Telemetry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29518" y="2031861"/>
            <a:ext cx="2594880" cy="2692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rIns="91440" rtlCol="0">
            <a:normAutofit fontScale="85000" lnSpcReduction="20000"/>
          </a:bodyPr>
          <a:lstStyle/>
          <a:p>
            <a:pPr marL="114300" indent="-114300">
              <a:buFont typeface="Arial" charset="0"/>
              <a:buChar char="•"/>
            </a:pPr>
            <a:r>
              <a:rPr lang="en-US" sz="1400" dirty="0" smtClean="0"/>
              <a:t>Keystone (Federated)</a:t>
            </a:r>
          </a:p>
          <a:p>
            <a:pPr marL="404813" lvl="1" indent="-114300">
              <a:buFontTx/>
              <a:buChar char="-"/>
            </a:pPr>
            <a:r>
              <a:rPr lang="en-US" sz="1200" b="1" i="1" dirty="0" smtClean="0">
                <a:solidFill>
                  <a:schemeClr val="accent1"/>
                </a:solidFill>
              </a:rPr>
              <a:t>w/ Oath STORY for creating shadow users, projects, etc.</a:t>
            </a:r>
            <a:endParaRPr lang="en-US" sz="1200" b="1" i="1" dirty="0">
              <a:solidFill>
                <a:schemeClr val="accent1"/>
              </a:solidFill>
            </a:endParaRPr>
          </a:p>
          <a:p>
            <a:pPr marL="114300" indent="-114300">
              <a:buFont typeface="Arial" charset="0"/>
              <a:buChar char="•"/>
            </a:pPr>
            <a:endParaRPr lang="en-US" sz="1400" dirty="0"/>
          </a:p>
          <a:p>
            <a:pPr marL="114300" indent="-114300">
              <a:buFont typeface="Arial" charset="0"/>
              <a:buChar char="•"/>
            </a:pPr>
            <a:r>
              <a:rPr lang="en-US" sz="1400" dirty="0" smtClean="0"/>
              <a:t>Glance API</a:t>
            </a:r>
          </a:p>
          <a:p>
            <a:pPr marL="404813" lvl="1" indent="-114300">
              <a:buFontTx/>
              <a:buChar char="-"/>
            </a:pPr>
            <a:r>
              <a:rPr lang="en-US" sz="1200" b="1" i="1" dirty="0">
                <a:solidFill>
                  <a:schemeClr val="accent1"/>
                </a:solidFill>
              </a:rPr>
              <a:t>w/ </a:t>
            </a:r>
            <a:r>
              <a:rPr lang="en-US" sz="1200" b="1" i="1" dirty="0" smtClean="0">
                <a:solidFill>
                  <a:schemeClr val="accent1"/>
                </a:solidFill>
              </a:rPr>
              <a:t>Wind River STORY for caching of image &amp; meta-data.</a:t>
            </a:r>
            <a:endParaRPr lang="en-US" sz="1400" b="1" dirty="0" smtClean="0">
              <a:solidFill>
                <a:schemeClr val="accent1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Nova API</a:t>
            </a: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Nova Placement</a:t>
            </a: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Nova Conductor</a:t>
            </a:r>
          </a:p>
          <a:p>
            <a:pPr marL="114300" lvl="0" indent="-114300">
              <a:buFont typeface="Arial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Neutron</a:t>
            </a: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Cinder              w/Cinder Backend</a:t>
            </a: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Heat / </a:t>
            </a:r>
            <a:r>
              <a:rPr lang="en-US" sz="1400" dirty="0" err="1" smtClean="0">
                <a:solidFill>
                  <a:prstClr val="black"/>
                </a:solidFill>
              </a:rPr>
              <a:t>Senlin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Telemetry</a:t>
            </a:r>
          </a:p>
          <a:p>
            <a:pPr marL="114300" lvl="0" indent="-114300">
              <a:buFont typeface="Arial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Rabbit, </a:t>
            </a:r>
            <a:r>
              <a:rPr lang="en-US" sz="1400" dirty="0" err="1" smtClean="0">
                <a:solidFill>
                  <a:prstClr val="black"/>
                </a:solidFill>
              </a:rPr>
              <a:t>Mysql</a:t>
            </a:r>
            <a:r>
              <a:rPr lang="en-US" sz="1400" dirty="0" smtClean="0">
                <a:solidFill>
                  <a:prstClr val="black"/>
                </a:solidFill>
              </a:rPr>
              <a:t>, DB, ...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06206" y="2031861"/>
            <a:ext cx="1789327" cy="2692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Nova Compute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Neutron Agents</a:t>
            </a:r>
          </a:p>
          <a:p>
            <a:pPr marL="114300" indent="-114300">
              <a:buFont typeface="Arial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Cinder-Backend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for Persistent Storage</a:t>
            </a:r>
          </a:p>
          <a:p>
            <a:pPr marL="114300" indent="-114300">
              <a:buFont typeface="Arial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Telemetry Collection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875974" y="3928535"/>
            <a:ext cx="430832" cy="8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819601" y="2774331"/>
            <a:ext cx="2179660" cy="1162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1445022" y="2774331"/>
            <a:ext cx="816741" cy="15513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853392" y="2135254"/>
            <a:ext cx="332686" cy="2923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30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595533" y="499532"/>
            <a:ext cx="2548467" cy="4643967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1200" smtClean="0">
              <a:solidFill>
                <a:srgbClr val="4472C4">
                  <a:lumMod val="75000"/>
                </a:srgbClr>
              </a:solidFill>
            </a:endParaRPr>
          </a:p>
          <a:p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Local </a:t>
            </a:r>
            <a:r>
              <a:rPr lang="en-US" sz="1200" dirty="0" err="1" smtClean="0">
                <a:solidFill>
                  <a:srgbClr val="4472C4">
                    <a:lumMod val="75000"/>
                  </a:srgbClr>
                </a:solidFill>
              </a:rPr>
              <a:t>TenantClient</a:t>
            </a: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 gets token, using </a:t>
            </a:r>
            <a:r>
              <a:rPr lang="en-US" sz="1200" dirty="0" smtClean="0">
                <a:solidFill>
                  <a:srgbClr val="FF0000"/>
                </a:solidFill>
              </a:rPr>
              <a:t>??? user credentials ???</a:t>
            </a: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 from Edge-Keystone</a:t>
            </a:r>
          </a:p>
          <a:p>
            <a:pPr lvl="1"/>
            <a:r>
              <a:rPr lang="en-US" sz="1000" dirty="0" smtClean="0">
                <a:solidFill>
                  <a:srgbClr val="4472C4">
                    <a:lumMod val="75000"/>
                  </a:srgbClr>
                </a:solidFill>
              </a:rPr>
              <a:t>Based on previously created shadow users &amp; projects, from </a:t>
            </a:r>
            <a:r>
              <a:rPr lang="en-US" sz="1000" dirty="0" err="1" smtClean="0">
                <a:solidFill>
                  <a:srgbClr val="4472C4">
                    <a:lumMod val="75000"/>
                  </a:srgbClr>
                </a:solidFill>
              </a:rPr>
              <a:t>IdP-authResponse</a:t>
            </a:r>
            <a:r>
              <a:rPr lang="en-US" sz="1000" dirty="0" smtClean="0">
                <a:solidFill>
                  <a:srgbClr val="4472C4">
                    <a:lumMod val="75000"/>
                  </a:srgbClr>
                </a:solidFill>
              </a:rPr>
              <a:t>.</a:t>
            </a:r>
          </a:p>
          <a:p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Local </a:t>
            </a:r>
            <a:r>
              <a:rPr lang="en-US" sz="1200" dirty="0" err="1" smtClean="0">
                <a:solidFill>
                  <a:srgbClr val="4472C4">
                    <a:lumMod val="75000"/>
                  </a:srgbClr>
                </a:solidFill>
              </a:rPr>
              <a:t>TenantClient</a:t>
            </a: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 does nova boot to Edge-Nova</a:t>
            </a:r>
          </a:p>
          <a:p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Edge-Nova / </a:t>
            </a:r>
            <a:r>
              <a:rPr lang="en-US" sz="1200" dirty="0" err="1" smtClean="0">
                <a:solidFill>
                  <a:srgbClr val="4472C4">
                    <a:lumMod val="75000"/>
                  </a:srgbClr>
                </a:solidFill>
              </a:rPr>
              <a:t>FarEdge-NovaCompute</a:t>
            </a: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 gets image from Edge-</a:t>
            </a:r>
            <a:r>
              <a:rPr lang="en-US" sz="1200" dirty="0" err="1" smtClean="0">
                <a:solidFill>
                  <a:srgbClr val="4472C4">
                    <a:lumMod val="75000"/>
                  </a:srgbClr>
                </a:solidFill>
              </a:rPr>
              <a:t>GlanceAPI</a:t>
            </a:r>
            <a:endParaRPr lang="en-US" sz="1200" dirty="0" smtClean="0">
              <a:solidFill>
                <a:srgbClr val="4472C4">
                  <a:lumMod val="75000"/>
                </a:srgbClr>
              </a:solidFill>
            </a:endParaRPr>
          </a:p>
          <a:p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Edge-</a:t>
            </a:r>
            <a:r>
              <a:rPr lang="en-US" sz="1200" dirty="0" err="1" smtClean="0">
                <a:solidFill>
                  <a:srgbClr val="4472C4">
                    <a:lumMod val="75000"/>
                  </a:srgbClr>
                </a:solidFill>
              </a:rPr>
              <a:t>GlanceAPI</a:t>
            </a: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 checks cache for image; </a:t>
            </a:r>
            <a:b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</a:b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if found, returns image and meta-data to </a:t>
            </a:r>
            <a:r>
              <a:rPr lang="en-US" sz="1200" dirty="0" err="1" smtClean="0">
                <a:solidFill>
                  <a:srgbClr val="4472C4">
                    <a:lumMod val="75000"/>
                  </a:srgbClr>
                </a:solidFill>
              </a:rPr>
              <a:t>FarEdge</a:t>
            </a: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-Nova,</a:t>
            </a:r>
            <a:b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</a:b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if NOT found, fails.</a:t>
            </a:r>
          </a:p>
          <a:p>
            <a:r>
              <a:rPr lang="en-US" sz="1200" dirty="0" err="1" smtClean="0">
                <a:solidFill>
                  <a:srgbClr val="4472C4">
                    <a:lumMod val="75000"/>
                  </a:srgbClr>
                </a:solidFill>
              </a:rPr>
              <a:t>FarEdge-NovaCompute</a:t>
            </a: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 launches VM.  </a:t>
            </a:r>
            <a:endParaRPr lang="en-US" sz="12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280942"/>
            <a:ext cx="5905099" cy="3836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MVP Edge Architecture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2821" y="664559"/>
            <a:ext cx="6000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Walkthrough (during network isolation) (OPTION A)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131637" y="1125002"/>
            <a:ext cx="1854926" cy="80989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br>
              <a:rPr lang="en-US" dirty="0" smtClean="0"/>
            </a:br>
            <a:r>
              <a:rPr lang="en-US" dirty="0" smtClean="0"/>
              <a:t>Data Center</a:t>
            </a:r>
          </a:p>
          <a:p>
            <a:pPr algn="ctr"/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635640" y="1244501"/>
            <a:ext cx="1641566" cy="6787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Edge Site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999261" y="1519390"/>
            <a:ext cx="1250473" cy="40011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Far Edge Site</a:t>
            </a:r>
            <a:endParaRPr lang="en-US" dirty="0"/>
          </a:p>
        </p:txBody>
      </p:sp>
      <p:cxnSp>
        <p:nvCxnSpPr>
          <p:cNvPr id="21" name="Straight Connector 20"/>
          <p:cNvCxnSpPr>
            <a:stCxn id="12" idx="3"/>
            <a:endCxn id="13" idx="1"/>
          </p:cNvCxnSpPr>
          <p:nvPr/>
        </p:nvCxnSpPr>
        <p:spPr>
          <a:xfrm>
            <a:off x="1986563" y="1529951"/>
            <a:ext cx="649077" cy="53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4" idx="1"/>
          </p:cNvCxnSpPr>
          <p:nvPr/>
        </p:nvCxnSpPr>
        <p:spPr>
          <a:xfrm>
            <a:off x="4277206" y="1583870"/>
            <a:ext cx="722055" cy="135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01428" y="2031861"/>
            <a:ext cx="1915345" cy="2692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Identity Provider (</a:t>
            </a:r>
            <a:r>
              <a:rPr lang="en-US" sz="1200" dirty="0" err="1" smtClean="0"/>
              <a:t>IdP</a:t>
            </a:r>
            <a:r>
              <a:rPr lang="en-US" sz="1200" dirty="0" smtClean="0"/>
              <a:t>)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Keystone (Federated)</a:t>
            </a:r>
          </a:p>
          <a:p>
            <a:pPr marL="114300" indent="-114300">
              <a:buFont typeface="Arial" charset="0"/>
              <a:buChar char="•"/>
            </a:pPr>
            <a:endParaRPr lang="en-US" sz="1200" dirty="0"/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Glance API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Glance Registry</a:t>
            </a:r>
          </a:p>
          <a:p>
            <a:pPr marL="114300" lvl="0" indent="-114300">
              <a:buFont typeface="Arial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Telemetry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29518" y="2031861"/>
            <a:ext cx="2594880" cy="2692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rIns="91440" rtlCol="0">
            <a:normAutofit fontScale="85000" lnSpcReduction="20000"/>
          </a:bodyPr>
          <a:lstStyle/>
          <a:p>
            <a:pPr marL="114300" indent="-114300">
              <a:buFont typeface="Arial" charset="0"/>
              <a:buChar char="•"/>
            </a:pPr>
            <a:r>
              <a:rPr lang="en-US" sz="1400" dirty="0" smtClean="0"/>
              <a:t>Keystone (Federated)</a:t>
            </a:r>
          </a:p>
          <a:p>
            <a:pPr marL="404813" lvl="1" indent="-114300">
              <a:buFontTx/>
              <a:buChar char="-"/>
            </a:pPr>
            <a:r>
              <a:rPr lang="en-US" sz="1200" b="1" i="1" dirty="0" smtClean="0">
                <a:solidFill>
                  <a:schemeClr val="accent1"/>
                </a:solidFill>
              </a:rPr>
              <a:t>w/ Oath STORY for creating shadow users, projects, etc.</a:t>
            </a:r>
            <a:endParaRPr lang="en-US" sz="1200" b="1" i="1" dirty="0">
              <a:solidFill>
                <a:schemeClr val="accent1"/>
              </a:solidFill>
            </a:endParaRPr>
          </a:p>
          <a:p>
            <a:pPr marL="114300" indent="-114300">
              <a:buFont typeface="Arial" charset="0"/>
              <a:buChar char="•"/>
            </a:pPr>
            <a:endParaRPr lang="en-US" sz="1400" dirty="0"/>
          </a:p>
          <a:p>
            <a:pPr marL="114300" indent="-114300">
              <a:buFont typeface="Arial" charset="0"/>
              <a:buChar char="•"/>
            </a:pPr>
            <a:r>
              <a:rPr lang="en-US" sz="1400" dirty="0" smtClean="0"/>
              <a:t>Glance API</a:t>
            </a:r>
          </a:p>
          <a:p>
            <a:pPr marL="404813" lvl="1" indent="-114300">
              <a:buFontTx/>
              <a:buChar char="-"/>
            </a:pPr>
            <a:r>
              <a:rPr lang="en-US" sz="1200" b="1" i="1" dirty="0">
                <a:solidFill>
                  <a:schemeClr val="accent1"/>
                </a:solidFill>
              </a:rPr>
              <a:t>w/ </a:t>
            </a:r>
            <a:r>
              <a:rPr lang="en-US" sz="1200" b="1" i="1" dirty="0" smtClean="0">
                <a:solidFill>
                  <a:schemeClr val="accent1"/>
                </a:solidFill>
              </a:rPr>
              <a:t>Wind River STORY for caching of image &amp; meta-data.</a:t>
            </a:r>
            <a:endParaRPr lang="en-US" sz="1400" b="1" dirty="0" smtClean="0">
              <a:solidFill>
                <a:schemeClr val="accent1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Nova API</a:t>
            </a: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Nova Placement</a:t>
            </a: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Nova Conductor</a:t>
            </a:r>
          </a:p>
          <a:p>
            <a:pPr marL="114300" lvl="0" indent="-114300">
              <a:buFont typeface="Arial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Neutron</a:t>
            </a: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Cinder              w/Cinder Backend</a:t>
            </a: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Heat / </a:t>
            </a:r>
            <a:r>
              <a:rPr lang="en-US" sz="1400" dirty="0" err="1" smtClean="0">
                <a:solidFill>
                  <a:prstClr val="black"/>
                </a:solidFill>
              </a:rPr>
              <a:t>Senlin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Telemetry</a:t>
            </a:r>
          </a:p>
          <a:p>
            <a:pPr marL="114300" lvl="0" indent="-114300">
              <a:buFont typeface="Arial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Rabbit, </a:t>
            </a:r>
            <a:r>
              <a:rPr lang="en-US" sz="1400" dirty="0" err="1" smtClean="0">
                <a:solidFill>
                  <a:prstClr val="black"/>
                </a:solidFill>
              </a:rPr>
              <a:t>Mysql</a:t>
            </a:r>
            <a:r>
              <a:rPr lang="en-US" sz="1400" dirty="0" smtClean="0">
                <a:solidFill>
                  <a:prstClr val="black"/>
                </a:solidFill>
              </a:rPr>
              <a:t>, DB, ...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06206" y="2031861"/>
            <a:ext cx="1789327" cy="2692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Nova Compute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Neutron Agents</a:t>
            </a:r>
          </a:p>
          <a:p>
            <a:pPr marL="114300" indent="-114300">
              <a:buFont typeface="Arial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Cinder-Backend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for Persistent Storage</a:t>
            </a:r>
          </a:p>
          <a:p>
            <a:pPr marL="114300" indent="-114300">
              <a:buFont typeface="Arial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Telemetry Collection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875974" y="3928535"/>
            <a:ext cx="430832" cy="8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819601" y="2774331"/>
            <a:ext cx="2179660" cy="1162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1445022" y="2774331"/>
            <a:ext cx="816741" cy="15513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853392" y="2135254"/>
            <a:ext cx="332686" cy="2923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1227667" y="1075267"/>
            <a:ext cx="1066800" cy="3860800"/>
          </a:xfrm>
          <a:custGeom>
            <a:avLst/>
            <a:gdLst>
              <a:gd name="connsiteX0" fmla="*/ 0 w 1066800"/>
              <a:gd name="connsiteY0" fmla="*/ 3860800 h 3860800"/>
              <a:gd name="connsiteX1" fmla="*/ 440266 w 1066800"/>
              <a:gd name="connsiteY1" fmla="*/ 1532466 h 3860800"/>
              <a:gd name="connsiteX2" fmla="*/ 635000 w 1066800"/>
              <a:gd name="connsiteY2" fmla="*/ 2091266 h 3860800"/>
              <a:gd name="connsiteX3" fmla="*/ 1066800 w 1066800"/>
              <a:gd name="connsiteY3" fmla="*/ 0 h 38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3860800">
                <a:moveTo>
                  <a:pt x="0" y="3860800"/>
                </a:moveTo>
                <a:lnTo>
                  <a:pt x="440266" y="1532466"/>
                </a:lnTo>
                <a:lnTo>
                  <a:pt x="635000" y="2091266"/>
                </a:lnTo>
                <a:lnTo>
                  <a:pt x="1066800" y="0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0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280942"/>
            <a:ext cx="5905099" cy="3836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MVP Edge Architecture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2821" y="664559"/>
            <a:ext cx="5721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Infrastructure Services Deployment  (OPTION B)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131637" y="1125002"/>
            <a:ext cx="1854926" cy="80989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br>
              <a:rPr lang="en-US" dirty="0" smtClean="0"/>
            </a:br>
            <a:r>
              <a:rPr lang="en-US" dirty="0" smtClean="0"/>
              <a:t>Data Center</a:t>
            </a:r>
          </a:p>
          <a:p>
            <a:pPr algn="ctr"/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635640" y="1244501"/>
            <a:ext cx="1641566" cy="6787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Edge Site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999261" y="1519390"/>
            <a:ext cx="1250473" cy="40011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Far Edge Site</a:t>
            </a:r>
            <a:endParaRPr lang="en-US" dirty="0"/>
          </a:p>
        </p:txBody>
      </p:sp>
      <p:cxnSp>
        <p:nvCxnSpPr>
          <p:cNvPr id="21" name="Straight Connector 20"/>
          <p:cNvCxnSpPr>
            <a:stCxn id="12" idx="3"/>
            <a:endCxn id="13" idx="1"/>
          </p:cNvCxnSpPr>
          <p:nvPr/>
        </p:nvCxnSpPr>
        <p:spPr>
          <a:xfrm>
            <a:off x="1986563" y="1529951"/>
            <a:ext cx="649077" cy="53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4" idx="1"/>
          </p:cNvCxnSpPr>
          <p:nvPr/>
        </p:nvCxnSpPr>
        <p:spPr>
          <a:xfrm>
            <a:off x="4277206" y="1583870"/>
            <a:ext cx="722055" cy="135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01428" y="2031861"/>
            <a:ext cx="1915345" cy="2692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Identity Provider (</a:t>
            </a:r>
            <a:r>
              <a:rPr lang="en-US" sz="1200" dirty="0" err="1" smtClean="0"/>
              <a:t>IdP</a:t>
            </a:r>
            <a:r>
              <a:rPr lang="en-US" sz="1200" dirty="0" smtClean="0"/>
              <a:t>)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Keystone (Federated)</a:t>
            </a:r>
          </a:p>
          <a:p>
            <a:pPr marL="114300" indent="-114300">
              <a:buFont typeface="Arial" charset="0"/>
              <a:buChar char="•"/>
            </a:pPr>
            <a:endParaRPr lang="en-US" sz="1200" dirty="0"/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Glance API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Glance Registry</a:t>
            </a:r>
          </a:p>
          <a:p>
            <a:pPr marL="114300" lvl="0" indent="-114300">
              <a:buFont typeface="Arial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</a:rPr>
              <a:t>Nova API</a:t>
            </a:r>
          </a:p>
          <a:p>
            <a:pPr marL="114300" lvl="0" indent="-114300">
              <a:buFont typeface="Arial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Telemetry</a:t>
            </a:r>
          </a:p>
          <a:p>
            <a:pPr marL="114300" lvl="0" indent="-114300">
              <a:buFont typeface="Arial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29518" y="2031861"/>
            <a:ext cx="2594880" cy="2692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rIns="91440" rtlCol="0">
            <a:normAutofit fontScale="85000" lnSpcReduction="20000"/>
          </a:bodyPr>
          <a:lstStyle/>
          <a:p>
            <a:pPr marL="114300" indent="-114300">
              <a:buFont typeface="Arial" charset="0"/>
              <a:buChar char="•"/>
            </a:pPr>
            <a:r>
              <a:rPr lang="en-US" sz="1400" dirty="0" smtClean="0"/>
              <a:t>Keystone (Federated)</a:t>
            </a:r>
          </a:p>
          <a:p>
            <a:pPr marL="404813" lvl="1" indent="-114300">
              <a:buFontTx/>
              <a:buChar char="-"/>
            </a:pPr>
            <a:r>
              <a:rPr lang="en-US" sz="1200" b="1" i="1" dirty="0" smtClean="0">
                <a:solidFill>
                  <a:schemeClr val="accent1"/>
                </a:solidFill>
              </a:rPr>
              <a:t>w/ Oath STORY for creating shadow users, projects, etc.</a:t>
            </a:r>
            <a:endParaRPr lang="en-US" sz="1200" b="1" i="1" dirty="0">
              <a:solidFill>
                <a:schemeClr val="accent1"/>
              </a:solidFill>
            </a:endParaRPr>
          </a:p>
          <a:p>
            <a:pPr marL="114300" indent="-114300">
              <a:buFont typeface="Arial" charset="0"/>
              <a:buChar char="•"/>
            </a:pPr>
            <a:endParaRPr lang="en-US" sz="1400" dirty="0"/>
          </a:p>
          <a:p>
            <a:pPr marL="114300" indent="-114300">
              <a:buFont typeface="Arial" charset="0"/>
              <a:buChar char="•"/>
            </a:pPr>
            <a:r>
              <a:rPr lang="en-US" sz="1400" dirty="0" smtClean="0"/>
              <a:t>Glance API</a:t>
            </a:r>
          </a:p>
          <a:p>
            <a:pPr marL="404813" lvl="1" indent="-114300">
              <a:buFontTx/>
              <a:buChar char="-"/>
            </a:pPr>
            <a:r>
              <a:rPr lang="en-US" sz="1200" b="1" i="1" dirty="0">
                <a:solidFill>
                  <a:schemeClr val="accent1"/>
                </a:solidFill>
              </a:rPr>
              <a:t>w/ </a:t>
            </a:r>
            <a:r>
              <a:rPr lang="en-US" sz="1200" b="1" i="1" dirty="0" smtClean="0">
                <a:solidFill>
                  <a:schemeClr val="accent1"/>
                </a:solidFill>
              </a:rPr>
              <a:t>Wind River STORY for caching of image &amp; meta-data.</a:t>
            </a:r>
            <a:endParaRPr lang="en-US" sz="1400" b="1" dirty="0" smtClean="0">
              <a:solidFill>
                <a:schemeClr val="accent1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1400" b="1" dirty="0" smtClean="0">
                <a:solidFill>
                  <a:prstClr val="black"/>
                </a:solidFill>
              </a:rPr>
              <a:t>NOVA CELL</a:t>
            </a: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Nova Placement</a:t>
            </a: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Nova Conductor</a:t>
            </a:r>
          </a:p>
          <a:p>
            <a:pPr marL="114300" lvl="0" indent="-114300">
              <a:buFont typeface="Arial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Neutron</a:t>
            </a: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Cinder              w/Cinder Backend</a:t>
            </a: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Heat / </a:t>
            </a:r>
            <a:r>
              <a:rPr lang="en-US" sz="1400" dirty="0" err="1" smtClean="0">
                <a:solidFill>
                  <a:prstClr val="black"/>
                </a:solidFill>
              </a:rPr>
              <a:t>Senlin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Telemetry</a:t>
            </a:r>
          </a:p>
          <a:p>
            <a:pPr marL="114300" lvl="0" indent="-114300">
              <a:buFont typeface="Arial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Rabbit, </a:t>
            </a:r>
            <a:r>
              <a:rPr lang="en-US" sz="1400" dirty="0" err="1" smtClean="0">
                <a:solidFill>
                  <a:prstClr val="black"/>
                </a:solidFill>
              </a:rPr>
              <a:t>Mysql</a:t>
            </a:r>
            <a:r>
              <a:rPr lang="en-US" sz="1400" dirty="0" smtClean="0">
                <a:solidFill>
                  <a:prstClr val="black"/>
                </a:solidFill>
              </a:rPr>
              <a:t>, DB, ...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06206" y="2031861"/>
            <a:ext cx="1789327" cy="2692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Nova Compute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Neutron Agents</a:t>
            </a:r>
          </a:p>
          <a:p>
            <a:pPr marL="114300" indent="-114300">
              <a:buFont typeface="Arial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Cinder-Backend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for Persistent Storage</a:t>
            </a:r>
          </a:p>
          <a:p>
            <a:pPr marL="114300" indent="-114300">
              <a:buFont typeface="Arial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Telemetry Collection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875974" y="3928535"/>
            <a:ext cx="430832" cy="8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819601" y="2774331"/>
            <a:ext cx="2179660" cy="1162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2"/>
          <p:cNvSpPr>
            <a:spLocks noGrp="1"/>
          </p:cNvSpPr>
          <p:nvPr>
            <p:ph idx="1"/>
          </p:nvPr>
        </p:nvSpPr>
        <p:spPr>
          <a:xfrm>
            <a:off x="6595533" y="156654"/>
            <a:ext cx="2531667" cy="4862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u="sng" dirty="0" smtClean="0"/>
              <a:t>OPTION B:</a:t>
            </a:r>
          </a:p>
          <a:p>
            <a:pPr marL="0" indent="0">
              <a:buNone/>
            </a:pPr>
            <a:r>
              <a:rPr lang="en-US" sz="1200" b="1" dirty="0" smtClean="0"/>
              <a:t>For Use Cases where a “single pane of glass” functionality for Nova Services is required at the Main Data Center Site.</a:t>
            </a:r>
          </a:p>
          <a:p>
            <a:endParaRPr lang="en-US" sz="1200" dirty="0"/>
          </a:p>
          <a:p>
            <a:r>
              <a:rPr lang="en-US" sz="1200" dirty="0" smtClean="0"/>
              <a:t>Nova API is deployed at Main Data Center Site, and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the Edge Site is deployed as a Nova Cell.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... As in Option A:</a:t>
            </a:r>
            <a:endParaRPr lang="en-US" sz="1200" dirty="0"/>
          </a:p>
          <a:p>
            <a:r>
              <a:rPr lang="en-US" sz="1200" dirty="0" smtClean="0"/>
              <a:t>Common User Authentication and Authorization across all clouds via Federated Keystone</a:t>
            </a:r>
            <a:endParaRPr lang="en-US" sz="1200" dirty="0"/>
          </a:p>
          <a:p>
            <a:r>
              <a:rPr lang="en-US" sz="1200" dirty="0" smtClean="0"/>
              <a:t>Centralized Image Management with PULL-thru-cache architecture for distribution to Edge Sites, via Glance API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1445022" y="2774331"/>
            <a:ext cx="816741" cy="15513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853392" y="2135254"/>
            <a:ext cx="332686" cy="2923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280942"/>
            <a:ext cx="5905099" cy="3836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MVP Edge Architecture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EE10-0A0B-9F49-91D5-9874C73E66A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2821" y="664559"/>
            <a:ext cx="5579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Infrastructure Service Deployment  (OPTION B)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131637" y="1125002"/>
            <a:ext cx="1854926" cy="80989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br>
              <a:rPr lang="en-US" dirty="0" smtClean="0"/>
            </a:br>
            <a:r>
              <a:rPr lang="en-US" dirty="0" smtClean="0"/>
              <a:t>Data Center</a:t>
            </a:r>
          </a:p>
          <a:p>
            <a:pPr algn="ctr"/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635640" y="1244501"/>
            <a:ext cx="1641566" cy="6787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Edge Site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999261" y="1519390"/>
            <a:ext cx="1250473" cy="40011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Far Edge Site</a:t>
            </a:r>
            <a:endParaRPr lang="en-US" dirty="0"/>
          </a:p>
        </p:txBody>
      </p:sp>
      <p:cxnSp>
        <p:nvCxnSpPr>
          <p:cNvPr id="21" name="Straight Connector 20"/>
          <p:cNvCxnSpPr>
            <a:stCxn id="12" idx="3"/>
            <a:endCxn id="13" idx="1"/>
          </p:cNvCxnSpPr>
          <p:nvPr/>
        </p:nvCxnSpPr>
        <p:spPr>
          <a:xfrm>
            <a:off x="1986563" y="1529951"/>
            <a:ext cx="649077" cy="53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4" idx="1"/>
          </p:cNvCxnSpPr>
          <p:nvPr/>
        </p:nvCxnSpPr>
        <p:spPr>
          <a:xfrm>
            <a:off x="4277206" y="1583870"/>
            <a:ext cx="722055" cy="135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01428" y="2031861"/>
            <a:ext cx="1915345" cy="2692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Identity Provider (</a:t>
            </a:r>
            <a:r>
              <a:rPr lang="en-US" sz="1200" dirty="0" err="1" smtClean="0"/>
              <a:t>IdP</a:t>
            </a:r>
            <a:r>
              <a:rPr lang="en-US" sz="1200" dirty="0" smtClean="0"/>
              <a:t>)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Keystone (Federated)</a:t>
            </a:r>
          </a:p>
          <a:p>
            <a:pPr marL="114300" indent="-114300">
              <a:buFont typeface="Arial" charset="0"/>
              <a:buChar char="•"/>
            </a:pPr>
            <a:endParaRPr lang="en-US" sz="1200" dirty="0"/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Glance API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Glance Registry</a:t>
            </a:r>
          </a:p>
          <a:p>
            <a:pPr marL="114300" lvl="0" indent="-114300">
              <a:buFont typeface="Arial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</a:rPr>
              <a:t>Nova API</a:t>
            </a:r>
          </a:p>
          <a:p>
            <a:pPr marL="114300" lvl="0" indent="-114300">
              <a:buFont typeface="Arial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Telemetry</a:t>
            </a:r>
          </a:p>
          <a:p>
            <a:pPr marL="114300" lvl="0" indent="-114300">
              <a:buFont typeface="Arial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29518" y="2031861"/>
            <a:ext cx="2594880" cy="2692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rIns="91440" rtlCol="0">
            <a:normAutofit fontScale="85000" lnSpcReduction="20000"/>
          </a:bodyPr>
          <a:lstStyle/>
          <a:p>
            <a:pPr marL="114300" indent="-114300">
              <a:buFont typeface="Arial" charset="0"/>
              <a:buChar char="•"/>
            </a:pPr>
            <a:r>
              <a:rPr lang="en-US" sz="1400" dirty="0" smtClean="0"/>
              <a:t>Keystone (Federated)</a:t>
            </a:r>
          </a:p>
          <a:p>
            <a:pPr marL="404813" lvl="1" indent="-114300">
              <a:buFontTx/>
              <a:buChar char="-"/>
            </a:pPr>
            <a:r>
              <a:rPr lang="en-US" sz="1200" b="1" i="1" dirty="0" smtClean="0">
                <a:solidFill>
                  <a:schemeClr val="accent1"/>
                </a:solidFill>
              </a:rPr>
              <a:t>w/ Oath STORY for creating shadow users, projects, etc.</a:t>
            </a:r>
            <a:endParaRPr lang="en-US" sz="1200" b="1" i="1" dirty="0">
              <a:solidFill>
                <a:schemeClr val="accent1"/>
              </a:solidFill>
            </a:endParaRPr>
          </a:p>
          <a:p>
            <a:pPr marL="114300" indent="-114300">
              <a:buFont typeface="Arial" charset="0"/>
              <a:buChar char="•"/>
            </a:pPr>
            <a:endParaRPr lang="en-US" sz="1400" dirty="0"/>
          </a:p>
          <a:p>
            <a:pPr marL="114300" indent="-114300">
              <a:buFont typeface="Arial" charset="0"/>
              <a:buChar char="•"/>
            </a:pPr>
            <a:r>
              <a:rPr lang="en-US" sz="1400" dirty="0" smtClean="0"/>
              <a:t>Glance API</a:t>
            </a:r>
          </a:p>
          <a:p>
            <a:pPr marL="404813" lvl="1" indent="-114300">
              <a:buFontTx/>
              <a:buChar char="-"/>
            </a:pPr>
            <a:r>
              <a:rPr lang="en-US" sz="1200" b="1" i="1" dirty="0">
                <a:solidFill>
                  <a:schemeClr val="accent1"/>
                </a:solidFill>
              </a:rPr>
              <a:t>w/ </a:t>
            </a:r>
            <a:r>
              <a:rPr lang="en-US" sz="1200" b="1" i="1" dirty="0" smtClean="0">
                <a:solidFill>
                  <a:schemeClr val="accent1"/>
                </a:solidFill>
              </a:rPr>
              <a:t>Wind River STORY for caching of image &amp; meta-data.</a:t>
            </a:r>
            <a:endParaRPr lang="en-US" sz="1400" b="1" dirty="0" smtClean="0">
              <a:solidFill>
                <a:schemeClr val="accent1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1400" b="1" dirty="0" smtClean="0">
                <a:solidFill>
                  <a:prstClr val="black"/>
                </a:solidFill>
              </a:rPr>
              <a:t>NOVA CELL</a:t>
            </a: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Nova Placement</a:t>
            </a: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Nova Conductor</a:t>
            </a:r>
          </a:p>
          <a:p>
            <a:pPr marL="114300" lvl="0" indent="-114300">
              <a:buFont typeface="Arial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Neutron</a:t>
            </a: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Cinder              w/Cinder Backend</a:t>
            </a: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Heat / </a:t>
            </a:r>
            <a:r>
              <a:rPr lang="en-US" sz="1400" dirty="0" err="1" smtClean="0">
                <a:solidFill>
                  <a:prstClr val="black"/>
                </a:solidFill>
              </a:rPr>
              <a:t>Senlin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Telemetry</a:t>
            </a:r>
          </a:p>
          <a:p>
            <a:pPr marL="114300" lvl="0" indent="-114300">
              <a:buFont typeface="Arial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  <a:p>
            <a:pPr marL="114300" lvl="0" indent="-114300"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Rabbit, </a:t>
            </a:r>
            <a:r>
              <a:rPr lang="en-US" sz="1400" dirty="0" err="1" smtClean="0">
                <a:solidFill>
                  <a:prstClr val="black"/>
                </a:solidFill>
              </a:rPr>
              <a:t>Mysql</a:t>
            </a:r>
            <a:r>
              <a:rPr lang="en-US" sz="1400" dirty="0" smtClean="0">
                <a:solidFill>
                  <a:prstClr val="black"/>
                </a:solidFill>
              </a:rPr>
              <a:t>, DB, ...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06206" y="2031861"/>
            <a:ext cx="1789327" cy="2692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pPr marL="114300" indent="-114300">
              <a:buFont typeface="Arial" charset="0"/>
              <a:buChar char="•"/>
            </a:pPr>
            <a:r>
              <a:rPr lang="en-US" sz="1200" dirty="0" smtClean="0"/>
              <a:t>Nova Compute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Neutron Agents</a:t>
            </a:r>
          </a:p>
          <a:p>
            <a:pPr marL="114300" indent="-114300">
              <a:buFont typeface="Arial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Cinder-Backend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for Persistent Storage</a:t>
            </a:r>
          </a:p>
          <a:p>
            <a:pPr marL="114300" indent="-114300">
              <a:buFont typeface="Arial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114300" indent="-114300">
              <a:buFont typeface="Arial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Telemetry Collection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875974" y="3928535"/>
            <a:ext cx="430832" cy="8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819601" y="2774331"/>
            <a:ext cx="2179660" cy="1162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2"/>
          <p:cNvSpPr>
            <a:spLocks noGrp="1"/>
          </p:cNvSpPr>
          <p:nvPr>
            <p:ph idx="1"/>
          </p:nvPr>
        </p:nvSpPr>
        <p:spPr>
          <a:xfrm>
            <a:off x="6595533" y="156654"/>
            <a:ext cx="2531667" cy="4862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u="sng" dirty="0" smtClean="0"/>
              <a:t>WALKTHROUGH: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TBD</a:t>
            </a:r>
            <a:br>
              <a:rPr lang="en-US" sz="1200" dirty="0" smtClean="0"/>
            </a:br>
            <a:r>
              <a:rPr lang="en-US" sz="1200" dirty="0" smtClean="0"/>
              <a:t>Not familiar with Nova Cell flow.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1445022" y="2774331"/>
            <a:ext cx="816741" cy="15513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853392" y="2135254"/>
            <a:ext cx="332686" cy="2923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8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d River PPT Template_Non_Vertical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  <a:ln w="9525">
          <a:noFill/>
          <a:round/>
          <a:headEnd/>
          <a:tailEnd/>
        </a:ln>
        <a:effectLst/>
        <a:ex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nd River PPT Template_Non_Vertical_16-9.pptx" id="{DC2D1AC3-9B5B-45CC-B84B-0380420407A3}" vid="{4CB7D59E-C598-41F6-9EC9-7FF501EB542E}"/>
    </a:ext>
  </a:extLst>
</a:theme>
</file>

<file path=ppt/theme/theme10.xml><?xml version="1.0" encoding="utf-8"?>
<a:theme xmlns:a="http://schemas.openxmlformats.org/drawingml/2006/main" name="6_Wind River PPT Template_Non_Vertical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  <a:ln w="9525">
          <a:noFill/>
          <a:round/>
          <a:headEnd/>
          <a:tailEnd/>
        </a:ln>
        <a:effectLst/>
        <a:ex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nd River PPT Template_Non_Vertical_16-9.pptx" id="{DC2D1AC3-9B5B-45CC-B84B-0380420407A3}" vid="{4CB7D59E-C598-41F6-9EC9-7FF501EB542E}"/>
    </a:ext>
  </a:extLst>
</a:theme>
</file>

<file path=ppt/theme/theme11.xml><?xml version="1.0" encoding="utf-8"?>
<a:theme xmlns:a="http://schemas.openxmlformats.org/drawingml/2006/main" name="Wind River Template_Energy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  <a:ln w="9525">
          <a:noFill/>
          <a:round/>
          <a:headEnd/>
          <a:tailEnd/>
        </a:ln>
        <a:effectLst/>
        <a:ex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ind River PPT Template_Non_Vertical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  <a:ln w="9525">
          <a:noFill/>
          <a:round/>
          <a:headEnd/>
          <a:tailEnd/>
        </a:ln>
        <a:effectLst/>
        <a:ex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nd River PPT Template_Non_Vertical_16-9.pptx" id="{DC2D1AC3-9B5B-45CC-B84B-0380420407A3}" vid="{4CB7D59E-C598-41F6-9EC9-7FF501EB542E}"/>
    </a:ext>
  </a:extLst>
</a:theme>
</file>

<file path=ppt/theme/theme13.xml><?xml version="1.0" encoding="utf-8"?>
<a:theme xmlns:a="http://schemas.openxmlformats.org/drawingml/2006/main" name="8_Wind River PPT Template_Non_Vertical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  <a:ln w="9525">
          <a:noFill/>
          <a:round/>
          <a:headEnd/>
          <a:tailEnd/>
        </a:ln>
        <a:effectLst/>
        <a:ex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nd River PPT Template_Non_Vertical_16-9.pptx" id="{DC2D1AC3-9B5B-45CC-B84B-0380420407A3}" vid="{4CB7D59E-C598-41F6-9EC9-7FF501EB542E}"/>
    </a:ext>
  </a:extLst>
</a:theme>
</file>

<file path=ppt/theme/theme14.xml><?xml version="1.0" encoding="utf-8"?>
<a:theme xmlns:a="http://schemas.openxmlformats.org/drawingml/2006/main" name="9_Wind River PPT Template_Non_Vertical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19050">
          <a:solidFill>
            <a:schemeClr val="tx2"/>
          </a:solidFill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1200" i="1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nd River PPT Template_Non_Vertical_16-9.pptx" id="{DC2D1AC3-9B5B-45CC-B84B-0380420407A3}" vid="{4CB7D59E-C598-41F6-9EC9-7FF501EB542E}"/>
    </a:ext>
  </a:extLst>
</a:theme>
</file>

<file path=ppt/theme/theme15.xml><?xml version="1.0" encoding="utf-8"?>
<a:theme xmlns:a="http://schemas.openxmlformats.org/drawingml/2006/main" name="10_Wind River PPT Template_Non_Vertical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19050">
          <a:solidFill>
            <a:schemeClr val="tx2"/>
          </a:solidFill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1200" i="1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nd River PPT Template_Non_Vertical_16-9.pptx" id="{DC2D1AC3-9B5B-45CC-B84B-0380420407A3}" vid="{4CB7D59E-C598-41F6-9EC9-7FF501EB542E}"/>
    </a:ext>
  </a:extLst>
</a:theme>
</file>

<file path=ppt/theme/theme16.xml><?xml version="1.0" encoding="utf-8"?>
<a:theme xmlns:a="http://schemas.openxmlformats.org/drawingml/2006/main" name="11_Wind River PPT Template_Non_Vertical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  <a:ln w="9525">
          <a:noFill/>
          <a:round/>
          <a:headEnd/>
          <a:tailEnd/>
        </a:ln>
        <a:effectLst/>
        <a:ex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nd River PPT Template_Non_Vertical_16-9.pptx" id="{DC2D1AC3-9B5B-45CC-B84B-0380420407A3}" vid="{4CB7D59E-C598-41F6-9EC9-7FF501EB542E}"/>
    </a:ext>
  </a:extLst>
</a:theme>
</file>

<file path=ppt/theme/theme17.xml><?xml version="1.0" encoding="utf-8"?>
<a:theme xmlns:a="http://schemas.openxmlformats.org/drawingml/2006/main" name="12_Wind River PPT Template_Non_Vertical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  <a:ln w="9525">
          <a:noFill/>
          <a:round/>
          <a:headEnd/>
          <a:tailEnd/>
        </a:ln>
        <a:effectLst/>
        <a:ex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nd River PPT Template_Non_Vertical_16-9.pptx" id="{DC2D1AC3-9B5B-45CC-B84B-0380420407A3}" vid="{4CB7D59E-C598-41F6-9EC9-7FF501EB542E}"/>
    </a:ext>
  </a:extLst>
</a:theme>
</file>

<file path=ppt/theme/theme18.xml><?xml version="1.0" encoding="utf-8"?>
<a:theme xmlns:a="http://schemas.openxmlformats.org/drawingml/2006/main" name="13_Wind River PPT Template_Non_Vertical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  <a:ln w="9525">
          <a:noFill/>
          <a:round/>
          <a:headEnd/>
          <a:tailEnd/>
        </a:ln>
        <a:effectLst/>
        <a:ex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nd River PPT Template_Non_Vertical_16-9.pptx" id="{DC2D1AC3-9B5B-45CC-B84B-0380420407A3}" vid="{4CB7D59E-C598-41F6-9EC9-7FF501EB542E}"/>
    </a:ext>
  </a:extLst>
</a:theme>
</file>

<file path=ppt/theme/theme19.xml><?xml version="1.0" encoding="utf-8"?>
<a:theme xmlns:a="http://schemas.openxmlformats.org/drawingml/2006/main" name="14_Wind River PPT Template_Non_Vertical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  <a:ln w="9525">
          <a:noFill/>
          <a:round/>
          <a:headEnd/>
          <a:tailEnd/>
        </a:ln>
        <a:effectLst/>
        <a:ex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nd River PPT Template_Non_Vertical_16-9.pptx" id="{DC2D1AC3-9B5B-45CC-B84B-0380420407A3}" vid="{4CB7D59E-C598-41F6-9EC9-7FF501EB542E}"/>
    </a:ext>
  </a:extLst>
</a:theme>
</file>

<file path=ppt/theme/theme2.xml><?xml version="1.0" encoding="utf-8"?>
<a:theme xmlns:a="http://schemas.openxmlformats.org/drawingml/2006/main" name="Wind River PPT Template_WHITE_16-9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  <a:ln w="9525">
          <a:noFill/>
          <a:round/>
          <a:headEnd/>
          <a:tailEnd/>
        </a:ln>
        <a:effectLst/>
        <a:ex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nd River PPT Template_Non_Vertical_16-9.pptx" id="{DC2D1AC3-9B5B-45CC-B84B-0380420407A3}" vid="{4CB7D59E-C598-41F6-9EC9-7FF501EB542E}"/>
    </a:ext>
  </a:extLst>
</a:theme>
</file>

<file path=ppt/theme/theme20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_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_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5_Wind River PPT Template_Non_Vertical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19050">
          <a:solidFill>
            <a:schemeClr val="tx2"/>
          </a:solidFill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1200" i="1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nd River PPT Template_Non_Vertical_16-9.pptx" id="{DC2D1AC3-9B5B-45CC-B84B-0380420407A3}" vid="{4CB7D59E-C598-41F6-9EC9-7FF501EB542E}"/>
    </a:ext>
  </a:extLst>
</a:theme>
</file>

<file path=ppt/theme/theme24.xml><?xml version="1.0" encoding="utf-8"?>
<a:theme xmlns:a="http://schemas.openxmlformats.org/drawingml/2006/main" name="16_Wind River PPT Template_Non_Vertical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19050">
          <a:solidFill>
            <a:schemeClr val="tx2"/>
          </a:solidFill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1200" i="1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nd River PPT Template_Non_Vertical_16-9.pptx" id="{DC2D1AC3-9B5B-45CC-B84B-0380420407A3}" vid="{4CB7D59E-C598-41F6-9EC9-7FF501EB542E}"/>
    </a:ext>
  </a:extLst>
</a:theme>
</file>

<file path=ppt/theme/theme25.xml><?xml version="1.0" encoding="utf-8"?>
<a:theme xmlns:a="http://schemas.openxmlformats.org/drawingml/2006/main" name="Office Theme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ind River PPT Template_Non_Vertical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  <a:ln w="9525">
          <a:noFill/>
          <a:round/>
          <a:headEnd/>
          <a:tailEnd/>
        </a:ln>
        <a:effectLst/>
        <a:ex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nd River PPT Template_Non_Vertical_16-9.pptx" id="{DC2D1AC3-9B5B-45CC-B84B-0380420407A3}" vid="{4CB7D59E-C598-41F6-9EC9-7FF501EB542E}"/>
    </a:ext>
  </a:extLst>
</a:theme>
</file>

<file path=ppt/theme/theme4.xml><?xml version="1.0" encoding="utf-8"?>
<a:theme xmlns:a="http://schemas.openxmlformats.org/drawingml/2006/main" name="Wind_River_Corporate_Template_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bg1">
              <a:lumMod val="50000"/>
            </a:schemeClr>
          </a:solidFill>
          <a:headEnd type="none" w="med" len="med"/>
          <a:tailEnd type="none" w="med" len="me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Wind_River_Corporate_Template_2009 1">
        <a:dk1>
          <a:srgbClr val="000000"/>
        </a:dk1>
        <a:lt1>
          <a:srgbClr val="FFFFFF"/>
        </a:lt1>
        <a:dk2>
          <a:srgbClr val="3F6379"/>
        </a:dk2>
        <a:lt2>
          <a:srgbClr val="C0C0C0"/>
        </a:lt2>
        <a:accent1>
          <a:srgbClr val="FFCC33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E2AD"/>
        </a:accent5>
        <a:accent6>
          <a:srgbClr val="B90000"/>
        </a:accent6>
        <a:hlink>
          <a:srgbClr val="297065"/>
        </a:hlink>
        <a:folHlink>
          <a:srgbClr val="8061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ind River PPT Template_WHITE_16-9 NEW v2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  <a:ln w="9525">
          <a:noFill/>
          <a:round/>
          <a:headEnd/>
          <a:tailEnd/>
        </a:ln>
        <a:effectLst/>
        <a:ex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nd River PPT Template_WHITE_16-9 NEW v2" id="{FA406411-65AE-3545-BF91-3DDA1B2F55CF}" vid="{8DD27E48-B187-3C49-96E3-9AD687E620C2}"/>
    </a:ext>
  </a:extLst>
</a:theme>
</file>

<file path=ppt/theme/theme6.xml><?xml version="1.0" encoding="utf-8"?>
<a:theme xmlns:a="http://schemas.openxmlformats.org/drawingml/2006/main" name="2_Wind River PPT Template_Non_Vertical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  <a:ln w="9525">
          <a:noFill/>
          <a:round/>
          <a:headEnd/>
          <a:tailEnd/>
        </a:ln>
        <a:effectLst/>
        <a:ex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nd River PPT Template_Non_Vertical_16-9.pptx" id="{DC2D1AC3-9B5B-45CC-B84B-0380420407A3}" vid="{4CB7D59E-C598-41F6-9EC9-7FF501EB542E}"/>
    </a:ext>
  </a:extLst>
</a:theme>
</file>

<file path=ppt/theme/theme7.xml><?xml version="1.0" encoding="utf-8"?>
<a:theme xmlns:a="http://schemas.openxmlformats.org/drawingml/2006/main" name="3_Wind River PPT Template_Non_Vertical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  <a:ln w="9525">
          <a:noFill/>
          <a:round/>
          <a:headEnd/>
          <a:tailEnd/>
        </a:ln>
        <a:effectLst/>
        <a:ex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nd River PPT Template_Non_Vertical_16-9.pptx" id="{DC2D1AC3-9B5B-45CC-B84B-0380420407A3}" vid="{4CB7D59E-C598-41F6-9EC9-7FF501EB542E}"/>
    </a:ext>
  </a:extLst>
</a:theme>
</file>

<file path=ppt/theme/theme8.xml><?xml version="1.0" encoding="utf-8"?>
<a:theme xmlns:a="http://schemas.openxmlformats.org/drawingml/2006/main" name="4_Wind River PPT Template_Non_Vertical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  <a:ln w="9525">
          <a:noFill/>
          <a:round/>
          <a:headEnd/>
          <a:tailEnd/>
        </a:ln>
        <a:effectLst/>
        <a:ex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nd River PPT Template_Non_Vertical_16-9.pptx" id="{DC2D1AC3-9B5B-45CC-B84B-0380420407A3}" vid="{4CB7D59E-C598-41F6-9EC9-7FF501EB542E}"/>
    </a:ext>
  </a:extLst>
</a:theme>
</file>

<file path=ppt/theme/theme9.xml><?xml version="1.0" encoding="utf-8"?>
<a:theme xmlns:a="http://schemas.openxmlformats.org/drawingml/2006/main" name="5_Wind River PPT Template_Non_Vertical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  <a:ln w="9525">
          <a:noFill/>
          <a:round/>
          <a:headEnd/>
          <a:tailEnd/>
        </a:ln>
        <a:effectLst/>
        <a:ex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nd River PPT Template_Non_Vertical_16-9.pptx" id="{DC2D1AC3-9B5B-45CC-B84B-0380420407A3}" vid="{4CB7D59E-C598-41F6-9EC9-7FF501EB54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TitaniumCloud_Arch_Q1_2017_v1</Template>
  <TotalTime>26311</TotalTime>
  <Words>803</Words>
  <Application>Microsoft Macintosh PowerPoint</Application>
  <PresentationFormat>On-screen Show (16:9)</PresentationFormat>
  <Paragraphs>265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24</vt:i4>
      </vt:variant>
      <vt:variant>
        <vt:lpstr>Slide Titles</vt:lpstr>
      </vt:variant>
      <vt:variant>
        <vt:i4>7</vt:i4>
      </vt:variant>
    </vt:vector>
  </HeadingPairs>
  <TitlesOfParts>
    <vt:vector size="38" baseType="lpstr">
      <vt:lpstr>Calibri</vt:lpstr>
      <vt:lpstr>Intel Clear Light</vt:lpstr>
      <vt:lpstr>Mangal</vt:lpstr>
      <vt:lpstr>MS PGothic</vt:lpstr>
      <vt:lpstr>ＭＳ Ｐゴシック</vt:lpstr>
      <vt:lpstr>Wingdings</vt:lpstr>
      <vt:lpstr>Arial</vt:lpstr>
      <vt:lpstr>Wind River PPT Template_Non_Vertical</vt:lpstr>
      <vt:lpstr>Wind River PPT Template_WHITE_16-9</vt:lpstr>
      <vt:lpstr>1_Wind River PPT Template_Non_Vertical</vt:lpstr>
      <vt:lpstr>Wind_River_Corporate_Template_2009</vt:lpstr>
      <vt:lpstr>Wind River PPT Template_WHITE_16-9 NEW v2</vt:lpstr>
      <vt:lpstr>2_Wind River PPT Template_Non_Vertical</vt:lpstr>
      <vt:lpstr>3_Wind River PPT Template_Non_Vertical</vt:lpstr>
      <vt:lpstr>4_Wind River PPT Template_Non_Vertical</vt:lpstr>
      <vt:lpstr>5_Wind River PPT Template_Non_Vertical</vt:lpstr>
      <vt:lpstr>6_Wind River PPT Template_Non_Vertical</vt:lpstr>
      <vt:lpstr>Wind River Template_Energy</vt:lpstr>
      <vt:lpstr>7_Wind River PPT Template_Non_Vertical</vt:lpstr>
      <vt:lpstr>8_Wind River PPT Template_Non_Vertical</vt:lpstr>
      <vt:lpstr>9_Wind River PPT Template_Non_Vertical</vt:lpstr>
      <vt:lpstr>10_Wind River PPT Template_Non_Vertical</vt:lpstr>
      <vt:lpstr>11_Wind River PPT Template_Non_Vertical</vt:lpstr>
      <vt:lpstr>12_Wind River PPT Template_Non_Vertical</vt:lpstr>
      <vt:lpstr>13_Wind River PPT Template_Non_Vertical</vt:lpstr>
      <vt:lpstr>14_Wind River PPT Template_Non_Vertical</vt:lpstr>
      <vt:lpstr>Content Slide</vt:lpstr>
      <vt:lpstr>2_Content Slide</vt:lpstr>
      <vt:lpstr>3_Content Slide</vt:lpstr>
      <vt:lpstr>15_Wind River PPT Template_Non_Vertical</vt:lpstr>
      <vt:lpstr>16_Wind River PPT Template_Non_Vertical</vt:lpstr>
      <vt:lpstr>MVP Edge Architecture</vt:lpstr>
      <vt:lpstr>MVP Edge Architecture</vt:lpstr>
      <vt:lpstr>MVP Edge Architecture</vt:lpstr>
      <vt:lpstr>MVP Edge Architecture</vt:lpstr>
      <vt:lpstr>MVP Edge Architecture</vt:lpstr>
      <vt:lpstr>MVP Edge Architecture</vt:lpstr>
      <vt:lpstr>MVP Edge Architecture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Microsoft Office User</dc:creator>
  <cp:keywords>Wind River PPT Template SKO</cp:keywords>
  <cp:lastModifiedBy>Greg Waines</cp:lastModifiedBy>
  <cp:revision>1224</cp:revision>
  <dcterms:created xsi:type="dcterms:W3CDTF">2017-02-13T13:54:25Z</dcterms:created>
  <dcterms:modified xsi:type="dcterms:W3CDTF">2018-09-12T15:45:56Z</dcterms:modified>
</cp:coreProperties>
</file>