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2"/>
    <p:sldId id="267" r:id="rId3"/>
    <p:sldId id="264" r:id="rId4"/>
    <p:sldId id="271" r:id="rId5"/>
    <p:sldId id="273" r:id="rId6"/>
    <p:sldId id="270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5"/>
    <p:restoredTop sz="94643"/>
  </p:normalViewPr>
  <p:slideViewPr>
    <p:cSldViewPr snapToGrid="0" snapToObjects="1">
      <p:cViewPr varScale="1">
        <p:scale>
          <a:sx n="59" d="100"/>
          <a:sy n="59" d="100"/>
        </p:scale>
        <p:origin x="2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7999" y="0"/>
            <a:ext cx="18288001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1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228600" algn="ctr">
              <a:spcBef>
                <a:spcPts val="0"/>
              </a:spcBef>
              <a:buSzTx/>
              <a:buNone/>
              <a:defRPr sz="5200"/>
            </a:lvl2pPr>
            <a:lvl3pPr marL="0" indent="457200" algn="ctr">
              <a:spcBef>
                <a:spcPts val="0"/>
              </a:spcBef>
              <a:buSzTx/>
              <a:buNone/>
              <a:defRPr sz="5200"/>
            </a:lvl3pPr>
            <a:lvl4pPr marL="0" indent="685800" algn="ctr">
              <a:spcBef>
                <a:spcPts val="0"/>
              </a:spcBef>
              <a:buSzTx/>
              <a:buNone/>
              <a:defRPr sz="5200"/>
            </a:lvl4pPr>
            <a:lvl5pPr marL="0" indent="914400" algn="ctr">
              <a:spcBef>
                <a:spcPts val="0"/>
              </a:spcBef>
              <a:buSzTx/>
              <a:buNone/>
              <a:defRPr sz="5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1280px-Starling_Murmuration_-_RSPB_Minsmere_BW.jpg" descr="1280px-Starling_Murmuration_-_RSPB_Minsmere_BW.jpg"/>
          <p:cNvPicPr>
            <a:picLocks noChangeAspect="1"/>
          </p:cNvPicPr>
          <p:nvPr/>
        </p:nvPicPr>
        <p:blipFill>
          <a:blip r:embed="rId2">
            <a:extLst/>
          </a:blip>
          <a:srcRect l="4092" t="9958" r="4092" b="12541"/>
          <a:stretch>
            <a:fillRect/>
          </a:stretch>
        </p:blipFill>
        <p:spPr>
          <a:xfrm>
            <a:off x="0" y="-1"/>
            <a:ext cx="24384000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Rectangle"/>
          <p:cNvSpPr/>
          <p:nvPr/>
        </p:nvSpPr>
        <p:spPr>
          <a:xfrm>
            <a:off x="-22870" y="-52090"/>
            <a:ext cx="24429740" cy="13820180"/>
          </a:xfrm>
          <a:prstGeom prst="rect">
            <a:avLst/>
          </a:prstGeom>
          <a:solidFill>
            <a:srgbClr val="685BC7">
              <a:alpha val="90000"/>
            </a:srgbClr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685BC7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6" name="Rectangle"/>
          <p:cNvSpPr/>
          <p:nvPr/>
        </p:nvSpPr>
        <p:spPr>
          <a:xfrm rot="5400000">
            <a:off x="12235757" y="6826250"/>
            <a:ext cx="1270001" cy="635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7" name="A Fully Featured Cloud…"/>
          <p:cNvSpPr txBox="1"/>
          <p:nvPr/>
        </p:nvSpPr>
        <p:spPr>
          <a:xfrm>
            <a:off x="14119989" y="6277649"/>
            <a:ext cx="4968032" cy="1160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algn="l">
              <a:lnSpc>
                <a:spcPct val="120000"/>
              </a:lnSpc>
              <a:defRPr b="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 Fully Featured Cloud</a:t>
            </a:r>
          </a:p>
          <a:p>
            <a:pPr algn="l">
              <a:lnSpc>
                <a:spcPct val="120000"/>
              </a:lnSpc>
              <a:defRPr b="0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For The Distributed Edge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53369A-4B6A-3D49-9015-576158757D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146" y="6222999"/>
            <a:ext cx="5940379" cy="1272938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CD53D823-F5AC-C946-A11A-2BDDCD1FE0BA}"/>
              </a:ext>
            </a:extLst>
          </p:cNvPr>
          <p:cNvSpPr/>
          <p:nvPr/>
        </p:nvSpPr>
        <p:spPr bwMode="gray">
          <a:xfrm>
            <a:off x="1667715" y="10115251"/>
            <a:ext cx="3469402" cy="957589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</a:rPr>
              <a:t>Metal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77F6208-4754-194C-AA60-63C4268AD2DE}"/>
              </a:ext>
            </a:extLst>
          </p:cNvPr>
          <p:cNvSpPr/>
          <p:nvPr/>
        </p:nvSpPr>
        <p:spPr bwMode="gray">
          <a:xfrm>
            <a:off x="1445178" y="10412730"/>
            <a:ext cx="3469402" cy="957589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</a:rPr>
              <a:t>Metal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62E8162-7838-CC45-9FF2-1A9A96115F68}"/>
              </a:ext>
            </a:extLst>
          </p:cNvPr>
          <p:cNvSpPr/>
          <p:nvPr/>
        </p:nvSpPr>
        <p:spPr bwMode="gray">
          <a:xfrm>
            <a:off x="1773553" y="8299754"/>
            <a:ext cx="3469402" cy="1058994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rPr>
              <a:t>Software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FB16002-452D-DF4E-9E51-55700C3234C6}"/>
              </a:ext>
            </a:extLst>
          </p:cNvPr>
          <p:cNvSpPr/>
          <p:nvPr/>
        </p:nvSpPr>
        <p:spPr bwMode="gray">
          <a:xfrm>
            <a:off x="1533473" y="8597233"/>
            <a:ext cx="3469402" cy="1000732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rPr>
              <a:t>Software</a:t>
            </a:r>
          </a:p>
        </p:txBody>
      </p:sp>
      <p:sp>
        <p:nvSpPr>
          <p:cNvPr id="204" name="StarlingX provides a deployment-ready, scalable, highly reliable Edge infrastructure software platform…"/>
          <p:cNvSpPr txBox="1"/>
          <p:nvPr/>
        </p:nvSpPr>
        <p:spPr>
          <a:xfrm>
            <a:off x="691529" y="4085840"/>
            <a:ext cx="20818642" cy="3543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>
            <a:spAutoFit/>
          </a:bodyPr>
          <a:lstStyle/>
          <a:p>
            <a:pPr marL="457200" indent="-457200" algn="l" defTabSz="914400">
              <a:lnSpc>
                <a:spcPct val="90000"/>
              </a:lnSpc>
              <a:spcBef>
                <a:spcPts val="2500"/>
              </a:spcBef>
              <a:buFont typeface="Arial" panose="020B0604020202020204" pitchFamily="34" charset="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sz="4400" dirty="0"/>
              <a:t>Modeled-based specification of target deployment configuration.</a:t>
            </a:r>
          </a:p>
          <a:p>
            <a:pPr marL="457200" indent="-457200" algn="l" defTabSz="914400">
              <a:lnSpc>
                <a:spcPct val="90000"/>
              </a:lnSpc>
              <a:spcBef>
                <a:spcPts val="2500"/>
              </a:spcBef>
              <a:buFont typeface="Arial" panose="020B0604020202020204" pitchFamily="34" charset="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sz="4400" dirty="0"/>
              <a:t>Automation of deployments with Zero Touch Provisioning (ZTP).</a:t>
            </a:r>
          </a:p>
          <a:p>
            <a:pPr marL="457200" indent="-457200" algn="l" defTabSz="914400">
              <a:lnSpc>
                <a:spcPct val="90000"/>
              </a:lnSpc>
              <a:spcBef>
                <a:spcPts val="2500"/>
              </a:spcBef>
              <a:buFont typeface="Arial" panose="020B0604020202020204" pitchFamily="34" charset="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sz="4400" dirty="0"/>
              <a:t>Enablement of CI/CD pipeline deployment and operations.</a:t>
            </a:r>
          </a:p>
          <a:p>
            <a:pPr marL="457200" indent="-457200" algn="l" defTabSz="914400">
              <a:lnSpc>
                <a:spcPct val="90000"/>
              </a:lnSpc>
              <a:spcBef>
                <a:spcPts val="2500"/>
              </a:spcBef>
              <a:buFont typeface="Arial" panose="020B0604020202020204" pitchFamily="34" charset="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sz="4400" dirty="0"/>
              <a:t>Alignment with industry on technology and tools.</a:t>
            </a:r>
          </a:p>
        </p:txBody>
      </p:sp>
      <p:sp>
        <p:nvSpPr>
          <p:cNvPr id="205" name="Title Goes Here"/>
          <p:cNvSpPr txBox="1"/>
          <p:nvPr/>
        </p:nvSpPr>
        <p:spPr>
          <a:xfrm>
            <a:off x="691975" y="2890238"/>
            <a:ext cx="12871625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5000"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Industry Deployment Evolution &amp; Trend</a:t>
            </a:r>
            <a:endParaRPr dirty="0"/>
          </a:p>
        </p:txBody>
      </p:sp>
      <p:sp>
        <p:nvSpPr>
          <p:cNvPr id="207" name="Line"/>
          <p:cNvSpPr/>
          <p:nvPr/>
        </p:nvSpPr>
        <p:spPr>
          <a:xfrm>
            <a:off x="804791" y="977480"/>
            <a:ext cx="19937529" cy="1"/>
          </a:xfrm>
          <a:prstGeom prst="line">
            <a:avLst/>
          </a:prstGeom>
          <a:ln w="25400">
            <a:solidFill>
              <a:srgbClr val="151F47">
                <a:alpha val="10000"/>
              </a:srgbClr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08" name="Rectangle"/>
          <p:cNvSpPr/>
          <p:nvPr/>
        </p:nvSpPr>
        <p:spPr>
          <a:xfrm>
            <a:off x="0" y="13461319"/>
            <a:ext cx="24384001" cy="254001"/>
          </a:xfrm>
          <a:prstGeom prst="rect">
            <a:avLst/>
          </a:prstGeom>
          <a:solidFill>
            <a:srgbClr val="33037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701FF1-360D-3E47-B35E-F8DB704B9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183" y="726951"/>
            <a:ext cx="2338266" cy="501057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79EE69FF-E175-8F40-ABF9-0D0E1FDD0856}"/>
              </a:ext>
            </a:extLst>
          </p:cNvPr>
          <p:cNvSpPr/>
          <p:nvPr/>
        </p:nvSpPr>
        <p:spPr bwMode="gray">
          <a:xfrm>
            <a:off x="1253464" y="10692789"/>
            <a:ext cx="3469402" cy="957589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</a:rPr>
              <a:t>Metal</a:t>
            </a:r>
          </a:p>
        </p:txBody>
      </p:sp>
      <p:sp>
        <p:nvSpPr>
          <p:cNvPr id="70" name="Snip Single Corner Rectangle 69">
            <a:extLst>
              <a:ext uri="{FF2B5EF4-FFF2-40B4-BE49-F238E27FC236}">
                <a16:creationId xmlns:a16="http://schemas.microsoft.com/office/drawing/2014/main" id="{800BF4C5-F080-494E-970A-89ADF192EADF}"/>
              </a:ext>
            </a:extLst>
          </p:cNvPr>
          <p:cNvSpPr/>
          <p:nvPr/>
        </p:nvSpPr>
        <p:spPr bwMode="gray">
          <a:xfrm>
            <a:off x="7460555" y="8747227"/>
            <a:ext cx="2500247" cy="2316283"/>
          </a:xfrm>
          <a:prstGeom prst="snip1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rPr>
              <a:t>Config</a:t>
            </a:r>
          </a:p>
        </p:txBody>
      </p:sp>
      <p:sp>
        <p:nvSpPr>
          <p:cNvPr id="71" name="Plus 70">
            <a:extLst>
              <a:ext uri="{FF2B5EF4-FFF2-40B4-BE49-F238E27FC236}">
                <a16:creationId xmlns:a16="http://schemas.microsoft.com/office/drawing/2014/main" id="{1419C455-2606-D94B-AB99-9008A1A6A919}"/>
              </a:ext>
            </a:extLst>
          </p:cNvPr>
          <p:cNvSpPr/>
          <p:nvPr/>
        </p:nvSpPr>
        <p:spPr bwMode="gray">
          <a:xfrm>
            <a:off x="5355887" y="9075765"/>
            <a:ext cx="1690417" cy="1684684"/>
          </a:xfrm>
          <a:prstGeom prst="mathPlus">
            <a:avLst>
              <a:gd name="adj1" fmla="val 30052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Equal 71">
            <a:extLst>
              <a:ext uri="{FF2B5EF4-FFF2-40B4-BE49-F238E27FC236}">
                <a16:creationId xmlns:a16="http://schemas.microsoft.com/office/drawing/2014/main" id="{3D8BA23B-3C9E-B14B-B1DA-358381A0CAB4}"/>
              </a:ext>
            </a:extLst>
          </p:cNvPr>
          <p:cNvSpPr/>
          <p:nvPr/>
        </p:nvSpPr>
        <p:spPr bwMode="gray">
          <a:xfrm>
            <a:off x="10370577" y="9208025"/>
            <a:ext cx="1237817" cy="1377317"/>
          </a:xfrm>
          <a:prstGeom prst="mathEqual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endParaRPr lang="en-US" sz="2000" dirty="0" err="1">
              <a:solidFill>
                <a:schemeClr val="bg1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C53CBF8-C1F7-3E4D-ACFC-5093F66B2DA9}"/>
              </a:ext>
            </a:extLst>
          </p:cNvPr>
          <p:cNvSpPr/>
          <p:nvPr/>
        </p:nvSpPr>
        <p:spPr bwMode="gray">
          <a:xfrm>
            <a:off x="1359302" y="8895579"/>
            <a:ext cx="3469402" cy="985412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  <a:cs typeface="ＭＳ Ｐゴシック" charset="0"/>
              </a:rPr>
              <a:t>Software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5B5A971-CEA2-BA40-A2BB-7A1B285AF0A7}"/>
              </a:ext>
            </a:extLst>
          </p:cNvPr>
          <p:cNvSpPr/>
          <p:nvPr/>
        </p:nvSpPr>
        <p:spPr bwMode="gray">
          <a:xfrm>
            <a:off x="12334299" y="10494202"/>
            <a:ext cx="3469402" cy="957589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</a:rPr>
              <a:t>Metal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13FF070-4834-3F48-AEA7-5B5FACCF8AAD}"/>
              </a:ext>
            </a:extLst>
          </p:cNvPr>
          <p:cNvSpPr/>
          <p:nvPr/>
        </p:nvSpPr>
        <p:spPr bwMode="gray">
          <a:xfrm>
            <a:off x="12334299" y="9470115"/>
            <a:ext cx="3469402" cy="957589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solidFill>
                  <a:schemeClr val="bg1"/>
                </a:solidFill>
                <a:ea typeface="ＭＳ Ｐゴシック" charset="0"/>
              </a:rPr>
              <a:t>Cluster</a:t>
            </a:r>
            <a:endParaRPr lang="en-US" sz="40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573212F-34F3-4D4A-AE8E-6478F45A0127}"/>
              </a:ext>
            </a:extLst>
          </p:cNvPr>
          <p:cNvSpPr/>
          <p:nvPr/>
        </p:nvSpPr>
        <p:spPr bwMode="gray">
          <a:xfrm>
            <a:off x="12334299" y="8435678"/>
            <a:ext cx="3469402" cy="957589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solidFill>
                  <a:schemeClr val="bg1"/>
                </a:solidFill>
                <a:ea typeface="ＭＳ Ｐゴシック" charset="0"/>
              </a:rPr>
              <a:t>Service</a:t>
            </a:r>
            <a:endParaRPr lang="en-US" sz="40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EACEB56-43EA-E648-9066-E26D5FA299E3}"/>
              </a:ext>
            </a:extLst>
          </p:cNvPr>
          <p:cNvSpPr/>
          <p:nvPr/>
        </p:nvSpPr>
        <p:spPr bwMode="gray">
          <a:xfrm>
            <a:off x="15929647" y="10494202"/>
            <a:ext cx="3469402" cy="957589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</a:rPr>
              <a:t>Metal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EB267BB-1E61-F541-B8AE-5B3F2DC10F31}"/>
              </a:ext>
            </a:extLst>
          </p:cNvPr>
          <p:cNvSpPr/>
          <p:nvPr/>
        </p:nvSpPr>
        <p:spPr bwMode="gray">
          <a:xfrm>
            <a:off x="15929647" y="9470115"/>
            <a:ext cx="3469402" cy="957589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solidFill>
                  <a:schemeClr val="bg1"/>
                </a:solidFill>
                <a:ea typeface="ＭＳ Ｐゴシック" charset="0"/>
              </a:rPr>
              <a:t>Cluster</a:t>
            </a:r>
            <a:endParaRPr lang="en-US" sz="40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D81F442-D59F-1C4B-A8E0-A542136559BD}"/>
              </a:ext>
            </a:extLst>
          </p:cNvPr>
          <p:cNvSpPr/>
          <p:nvPr/>
        </p:nvSpPr>
        <p:spPr bwMode="gray">
          <a:xfrm>
            <a:off x="15929647" y="8435678"/>
            <a:ext cx="3469402" cy="957589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solidFill>
                  <a:schemeClr val="bg1"/>
                </a:solidFill>
                <a:ea typeface="ＭＳ Ｐゴシック" charset="0"/>
              </a:rPr>
              <a:t>Service</a:t>
            </a:r>
            <a:endParaRPr lang="en-US" sz="40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3ACF556B-CEA3-944C-BF36-A61A0AA9614B}"/>
              </a:ext>
            </a:extLst>
          </p:cNvPr>
          <p:cNvSpPr/>
          <p:nvPr/>
        </p:nvSpPr>
        <p:spPr bwMode="gray">
          <a:xfrm>
            <a:off x="19511981" y="10464529"/>
            <a:ext cx="3469402" cy="957589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 dirty="0">
                <a:solidFill>
                  <a:schemeClr val="bg1"/>
                </a:solidFill>
                <a:latin typeface="+mn-lt"/>
                <a:ea typeface="ＭＳ Ｐゴシック" charset="0"/>
              </a:rPr>
              <a:t>Metal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626F03EA-72F2-AA4C-969C-D37802E943FE}"/>
              </a:ext>
            </a:extLst>
          </p:cNvPr>
          <p:cNvSpPr/>
          <p:nvPr/>
        </p:nvSpPr>
        <p:spPr bwMode="gray">
          <a:xfrm>
            <a:off x="19511981" y="9440442"/>
            <a:ext cx="3469402" cy="957589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solidFill>
                  <a:schemeClr val="bg1"/>
                </a:solidFill>
                <a:ea typeface="ＭＳ Ｐゴシック" charset="0"/>
              </a:rPr>
              <a:t>Cluster</a:t>
            </a:r>
            <a:endParaRPr lang="en-US" sz="40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310A88A-D7B4-BD49-ABAB-7E68100190FE}"/>
              </a:ext>
            </a:extLst>
          </p:cNvPr>
          <p:cNvSpPr/>
          <p:nvPr/>
        </p:nvSpPr>
        <p:spPr bwMode="gray">
          <a:xfrm>
            <a:off x="19511981" y="8406005"/>
            <a:ext cx="3469402" cy="957589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4000">
                <a:solidFill>
                  <a:schemeClr val="bg1"/>
                </a:solidFill>
                <a:ea typeface="ＭＳ Ｐゴシック" charset="0"/>
              </a:rPr>
              <a:t>Service</a:t>
            </a:r>
            <a:endParaRPr lang="en-US" sz="4000" dirty="0">
              <a:solidFill>
                <a:schemeClr val="bg1"/>
              </a:solidFill>
              <a:ea typeface="ＭＳ Ｐゴシック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orem ipsum dolor sit amet, consectetur adipiscing elit. Fusce lobortis lectus eget metus pellentesque ultricies. Nam laoreet euismod augue ac vehicula. Sed a metus id ligula varius malesuada."/>
          <p:cNvSpPr txBox="1"/>
          <p:nvPr/>
        </p:nvSpPr>
        <p:spPr>
          <a:xfrm>
            <a:off x="755029" y="3088893"/>
            <a:ext cx="22873942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 defTabSz="457200">
              <a:lnSpc>
                <a:spcPts val="5700"/>
              </a:lnSpc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/>
              <a:t>The following </a:t>
            </a:r>
            <a:r>
              <a:rPr lang="en-US" sz="3600" dirty="0" err="1"/>
              <a:t>StarlingX</a:t>
            </a:r>
            <a:r>
              <a:rPr lang="en-US" sz="3600" dirty="0"/>
              <a:t> improvements are proposed to evolve the current deployment and system inventory features.</a:t>
            </a:r>
            <a:endParaRPr sz="3600" dirty="0"/>
          </a:p>
        </p:txBody>
      </p:sp>
      <p:sp>
        <p:nvSpPr>
          <p:cNvPr id="175" name="Fusce lobortis lectus eget metus pellentesque ultricies. Nam laoreet euismod augue ac vehicula. Sed a metus id ligula varius malesuada. Ex lectus hendrerit dui, et posuere velit tellus eget…"/>
          <p:cNvSpPr txBox="1"/>
          <p:nvPr/>
        </p:nvSpPr>
        <p:spPr>
          <a:xfrm>
            <a:off x="755029" y="5482075"/>
            <a:ext cx="22873942" cy="2606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Perform initial host bootstrap using an Ansible Playbook (replaces existing </a:t>
            </a:r>
            <a:r>
              <a:rPr lang="en-CA" dirty="0" err="1"/>
              <a:t>config_controller</a:t>
            </a:r>
            <a:r>
              <a:rPr lang="en-CA" dirty="0"/>
              <a:t> Python script).</a:t>
            </a:r>
          </a:p>
          <a:p>
            <a:pPr marL="388937" indent="-388937" algn="l" defTabSz="457200">
              <a:buClr>
                <a:srgbClr val="685BC7"/>
              </a:buClr>
              <a:buSzPct val="145000"/>
              <a:buFontTx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Enable local and remote execution of Ansible Playbook,  removing dependency on console only access and execution.</a:t>
            </a:r>
          </a:p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Accept a YAML format configuration file as input for initial deployment model – defaults in Ansible Playbook.</a:t>
            </a:r>
          </a:p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Simplify and reduce initial configuration parameters by separating bootstrap operations from host configuration.</a:t>
            </a:r>
          </a:p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Support re-execution of Playbook during initial bootstrap phase.</a:t>
            </a:r>
          </a:p>
        </p:txBody>
      </p:sp>
      <p:sp>
        <p:nvSpPr>
          <p:cNvPr id="176" name="Lorem ipsum dolor sit amet"/>
          <p:cNvSpPr txBox="1"/>
          <p:nvPr/>
        </p:nvSpPr>
        <p:spPr>
          <a:xfrm>
            <a:off x="755029" y="4627899"/>
            <a:ext cx="9669613" cy="698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 defTabSz="457200">
              <a:lnSpc>
                <a:spcPts val="5700"/>
              </a:lnSpc>
              <a:defRPr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/>
              <a:t>Initial Bootstrap</a:t>
            </a:r>
            <a:endParaRPr sz="3600" dirty="0"/>
          </a:p>
        </p:txBody>
      </p:sp>
      <p:sp>
        <p:nvSpPr>
          <p:cNvPr id="177" name="Aenean malesuada maximus tortor, vitae tempor odio faucibus eget.…"/>
          <p:cNvSpPr txBox="1"/>
          <p:nvPr/>
        </p:nvSpPr>
        <p:spPr>
          <a:xfrm>
            <a:off x="730075" y="9966809"/>
            <a:ext cx="22873942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Expand hardware inventory data to include DMI attributes</a:t>
            </a:r>
          </a:p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/>
              <a:t>Enable the manual configuration of hosts via Board Management (BM) attributes</a:t>
            </a:r>
            <a:endParaRPr dirty="0"/>
          </a:p>
        </p:txBody>
      </p:sp>
      <p:sp>
        <p:nvSpPr>
          <p:cNvPr id="178" name="Praesent nec placerat ligula"/>
          <p:cNvSpPr txBox="1"/>
          <p:nvPr/>
        </p:nvSpPr>
        <p:spPr>
          <a:xfrm>
            <a:off x="730075" y="9112634"/>
            <a:ext cx="9669613" cy="698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 defTabSz="457200">
              <a:lnSpc>
                <a:spcPts val="5700"/>
              </a:lnSpc>
              <a:defRPr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/>
              <a:t>System Inventory</a:t>
            </a:r>
            <a:endParaRPr sz="3600" dirty="0"/>
          </a:p>
        </p:txBody>
      </p:sp>
      <p:sp>
        <p:nvSpPr>
          <p:cNvPr id="180" name="Line"/>
          <p:cNvSpPr/>
          <p:nvPr/>
        </p:nvSpPr>
        <p:spPr>
          <a:xfrm>
            <a:off x="804791" y="977480"/>
            <a:ext cx="19937529" cy="1"/>
          </a:xfrm>
          <a:prstGeom prst="line">
            <a:avLst/>
          </a:prstGeom>
          <a:ln w="25400">
            <a:solidFill>
              <a:srgbClr val="151F47">
                <a:alpha val="10000"/>
              </a:srgbClr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1" name="Rectangle"/>
          <p:cNvSpPr/>
          <p:nvPr/>
        </p:nvSpPr>
        <p:spPr>
          <a:xfrm>
            <a:off x="0" y="13461319"/>
            <a:ext cx="24384001" cy="254001"/>
          </a:xfrm>
          <a:prstGeom prst="rect">
            <a:avLst/>
          </a:prstGeom>
          <a:solidFill>
            <a:srgbClr val="33037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2" name="Bullet List"/>
          <p:cNvSpPr txBox="1"/>
          <p:nvPr/>
        </p:nvSpPr>
        <p:spPr>
          <a:xfrm>
            <a:off x="730075" y="1998942"/>
            <a:ext cx="12267467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5000"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CA" dirty="0" err="1"/>
              <a:t>StarlingX</a:t>
            </a:r>
            <a:r>
              <a:rPr lang="en-CA" dirty="0"/>
              <a:t> Deployment Improvements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2B1F29-2A98-F043-B9F2-21E471791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183" y="726951"/>
            <a:ext cx="2338266" cy="501057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Fusce lobortis lectus eget metus pellentesque ultricies. Nam laoreet euismod augue ac vehicula. Sed a metus id ligula varius malesuada. Ex lectus hendrerit dui, et posuere velit tellus eget…"/>
          <p:cNvSpPr txBox="1"/>
          <p:nvPr/>
        </p:nvSpPr>
        <p:spPr>
          <a:xfrm>
            <a:off x="730075" y="3934114"/>
            <a:ext cx="22873942" cy="3776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230188" lvl="0" indent="-230188" algn="l" defTabSz="914400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CA" sz="4000" b="0" dirty="0">
                <a:latin typeface="Arial"/>
                <a:ea typeface="ＭＳ Ｐゴシック" charset="-128"/>
              </a:rPr>
              <a:t>Ansible allows you to write </a:t>
            </a:r>
            <a:r>
              <a:rPr lang="en-CA" sz="4000" b="0" i="1" dirty="0">
                <a:latin typeface="Arial"/>
                <a:ea typeface="ＭＳ Ｐゴシック" charset="-128"/>
              </a:rPr>
              <a:t>Playbooks</a:t>
            </a:r>
            <a:r>
              <a:rPr lang="en-CA" sz="4000" b="0" dirty="0">
                <a:latin typeface="Arial"/>
                <a:ea typeface="ＭＳ Ｐゴシック" charset="-128"/>
              </a:rPr>
              <a:t> that are descriptions of the desired state of your systems – declarative.</a:t>
            </a:r>
          </a:p>
          <a:p>
            <a:pPr marL="230188" lvl="0" indent="-230188" algn="l" defTabSz="914400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CA" sz="4000" b="0" dirty="0">
                <a:latin typeface="Arial"/>
                <a:ea typeface="ＭＳ Ｐゴシック" charset="-128"/>
              </a:rPr>
              <a:t>Ansible is easy to learn and adopt, and is therefore well suited to describe the initial state of the system, but is flexible enough to be customized.</a:t>
            </a:r>
          </a:p>
          <a:p>
            <a:pPr marL="230188" lvl="0" indent="-230188" algn="l" defTabSz="914400" fontAlgn="base" hangingPunct="1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§"/>
            </a:pPr>
            <a:r>
              <a:rPr lang="en-CA" sz="4000" b="0" dirty="0">
                <a:latin typeface="Arial"/>
                <a:ea typeface="ＭＳ Ｐゴシック" charset="-128"/>
              </a:rPr>
              <a:t>Ansible </a:t>
            </a:r>
            <a:r>
              <a:rPr lang="en-CA" sz="4000" b="0" i="1" dirty="0">
                <a:latin typeface="Arial"/>
                <a:ea typeface="ＭＳ Ｐゴシック" charset="-128"/>
              </a:rPr>
              <a:t>Playbooks</a:t>
            </a:r>
            <a:r>
              <a:rPr lang="en-CA" sz="4000" b="0" dirty="0">
                <a:latin typeface="Arial"/>
                <a:ea typeface="ＭＳ Ｐゴシック" charset="-128"/>
              </a:rPr>
              <a:t> are easily integrated into any CI/CD pipeline and therefore can be leveraged for automated deployments.</a:t>
            </a:r>
          </a:p>
        </p:txBody>
      </p:sp>
      <p:sp>
        <p:nvSpPr>
          <p:cNvPr id="180" name="Line"/>
          <p:cNvSpPr/>
          <p:nvPr/>
        </p:nvSpPr>
        <p:spPr>
          <a:xfrm>
            <a:off x="804791" y="977480"/>
            <a:ext cx="19937529" cy="1"/>
          </a:xfrm>
          <a:prstGeom prst="line">
            <a:avLst/>
          </a:prstGeom>
          <a:ln w="25400">
            <a:solidFill>
              <a:srgbClr val="151F47">
                <a:alpha val="10000"/>
              </a:srgbClr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1" name="Rectangle"/>
          <p:cNvSpPr/>
          <p:nvPr/>
        </p:nvSpPr>
        <p:spPr>
          <a:xfrm>
            <a:off x="0" y="13461319"/>
            <a:ext cx="24384001" cy="254001"/>
          </a:xfrm>
          <a:prstGeom prst="rect">
            <a:avLst/>
          </a:prstGeom>
          <a:solidFill>
            <a:srgbClr val="33037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2" name="Bullet List"/>
          <p:cNvSpPr txBox="1"/>
          <p:nvPr/>
        </p:nvSpPr>
        <p:spPr>
          <a:xfrm>
            <a:off x="730075" y="1998942"/>
            <a:ext cx="12267467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5000"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CA" dirty="0"/>
              <a:t>Why Ansible?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2B1F29-2A98-F043-B9F2-21E471791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183" y="726951"/>
            <a:ext cx="2338266" cy="50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5931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orem ipsum dolor sit amet, consectetur adipiscing elit. Fusce lobortis lectus eget metus pellentesque ultricies. Nam laoreet euismod augue ac vehicula. Sed a metus id ligula varius malesuada."/>
          <p:cNvSpPr txBox="1"/>
          <p:nvPr/>
        </p:nvSpPr>
        <p:spPr>
          <a:xfrm>
            <a:off x="755029" y="3088893"/>
            <a:ext cx="22873942" cy="12522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 defTabSz="457200">
              <a:lnSpc>
                <a:spcPts val="5700"/>
              </a:lnSpc>
              <a:defRPr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/>
              <a:t>The expanded system inventory capabilities facilitates deployment automation to identify and audit hardware settings and capabilities, enabling the ability to perform automatic configuration.</a:t>
            </a:r>
            <a:endParaRPr sz="3600" dirty="0"/>
          </a:p>
        </p:txBody>
      </p:sp>
      <p:sp>
        <p:nvSpPr>
          <p:cNvPr id="175" name="Fusce lobortis lectus eget metus pellentesque ultricies. Nam laoreet euismod augue ac vehicula. Sed a metus id ligula varius malesuada. Ex lectus hendrerit dui, et posuere velit tellus eget…"/>
          <p:cNvSpPr txBox="1"/>
          <p:nvPr/>
        </p:nvSpPr>
        <p:spPr>
          <a:xfrm>
            <a:off x="755029" y="5482075"/>
            <a:ext cx="22873942" cy="1129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The DMI attributes can help to identify hardware, BIOS and vendor for autodetection of devices</a:t>
            </a:r>
          </a:p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The auto identification of hardware allows deployment automation tools to autonomously assign configuration.</a:t>
            </a:r>
          </a:p>
        </p:txBody>
      </p:sp>
      <p:sp>
        <p:nvSpPr>
          <p:cNvPr id="176" name="Lorem ipsum dolor sit amet"/>
          <p:cNvSpPr txBox="1"/>
          <p:nvPr/>
        </p:nvSpPr>
        <p:spPr>
          <a:xfrm>
            <a:off x="755029" y="4627899"/>
            <a:ext cx="9669613" cy="698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 defTabSz="457200">
              <a:lnSpc>
                <a:spcPts val="5700"/>
              </a:lnSpc>
              <a:defRPr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/>
              <a:t>Expanded Inventory Attributes</a:t>
            </a:r>
            <a:endParaRPr sz="3600" dirty="0"/>
          </a:p>
        </p:txBody>
      </p:sp>
      <p:sp>
        <p:nvSpPr>
          <p:cNvPr id="177" name="Aenean malesuada maximus tortor, vitae tempor odio faucibus eget.…"/>
          <p:cNvSpPr txBox="1"/>
          <p:nvPr/>
        </p:nvSpPr>
        <p:spPr>
          <a:xfrm>
            <a:off x="730075" y="8606321"/>
            <a:ext cx="22873942" cy="2606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388937" indent="-388937" algn="l" defTabSz="457200">
              <a:buClr>
                <a:srgbClr val="685BC7"/>
              </a:buClr>
              <a:buSzPct val="145000"/>
              <a:buChar char="•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The ability to manually configure a host using only the Board Management attributes (Type, IP address, Credentials) further enables automatable deployments (currently depends on </a:t>
            </a:r>
            <a:r>
              <a:rPr lang="en-CA" dirty="0" err="1"/>
              <a:t>boot_mac</a:t>
            </a:r>
            <a:r>
              <a:rPr lang="en-CA" dirty="0"/>
              <a:t> for host correlation):</a:t>
            </a:r>
          </a:p>
          <a:p>
            <a:pPr algn="l" defTabSz="457200">
              <a:buClr>
                <a:srgbClr val="685BC7"/>
              </a:buClr>
              <a:buSzPct val="145000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	- Unattended power-on -- enabling auto boot and inventory</a:t>
            </a:r>
          </a:p>
          <a:p>
            <a:pPr algn="l" defTabSz="457200">
              <a:buClr>
                <a:srgbClr val="685BC7"/>
              </a:buClr>
              <a:buSzPct val="145000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    - Identification of host BM NIC inventory w/ correlation to boot interface</a:t>
            </a:r>
          </a:p>
          <a:p>
            <a:pPr algn="l" defTabSz="457200">
              <a:buClr>
                <a:srgbClr val="685BC7"/>
              </a:buClr>
              <a:buSzPct val="145000"/>
              <a:defRPr b="0">
                <a:latin typeface="Arial"/>
                <a:ea typeface="Arial"/>
                <a:cs typeface="Arial"/>
                <a:sym typeface="Arial"/>
              </a:defRPr>
            </a:pPr>
            <a:r>
              <a:rPr lang="en-CA" dirty="0"/>
              <a:t>    - Auto configuration and/or audit of BIOS settings during inventory</a:t>
            </a:r>
          </a:p>
        </p:txBody>
      </p:sp>
      <p:sp>
        <p:nvSpPr>
          <p:cNvPr id="178" name="Praesent nec placerat ligula"/>
          <p:cNvSpPr txBox="1"/>
          <p:nvPr/>
        </p:nvSpPr>
        <p:spPr>
          <a:xfrm>
            <a:off x="730075" y="7752146"/>
            <a:ext cx="9669613" cy="698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 defTabSz="457200">
              <a:lnSpc>
                <a:spcPts val="5700"/>
              </a:lnSpc>
              <a:defRPr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600" dirty="0"/>
              <a:t>Board Management Inventory</a:t>
            </a:r>
            <a:endParaRPr sz="3600" dirty="0"/>
          </a:p>
        </p:txBody>
      </p:sp>
      <p:sp>
        <p:nvSpPr>
          <p:cNvPr id="180" name="Line"/>
          <p:cNvSpPr/>
          <p:nvPr/>
        </p:nvSpPr>
        <p:spPr>
          <a:xfrm>
            <a:off x="804791" y="977480"/>
            <a:ext cx="19937529" cy="1"/>
          </a:xfrm>
          <a:prstGeom prst="line">
            <a:avLst/>
          </a:prstGeom>
          <a:ln w="25400">
            <a:solidFill>
              <a:srgbClr val="151F47">
                <a:alpha val="10000"/>
              </a:srgbClr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1" name="Rectangle"/>
          <p:cNvSpPr/>
          <p:nvPr/>
        </p:nvSpPr>
        <p:spPr>
          <a:xfrm>
            <a:off x="0" y="13461319"/>
            <a:ext cx="24384001" cy="254001"/>
          </a:xfrm>
          <a:prstGeom prst="rect">
            <a:avLst/>
          </a:prstGeom>
          <a:solidFill>
            <a:srgbClr val="330372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82" name="Bullet List"/>
          <p:cNvSpPr txBox="1"/>
          <p:nvPr/>
        </p:nvSpPr>
        <p:spPr>
          <a:xfrm>
            <a:off x="730075" y="1998942"/>
            <a:ext cx="12267467" cy="91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71437" tIns="71437" rIns="71437" bIns="71437" anchor="b">
            <a:spAutoFit/>
          </a:bodyPr>
          <a:lstStyle>
            <a:lvl1pPr algn="l">
              <a:defRPr sz="5000">
                <a:solidFill>
                  <a:srgbClr val="685BC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CA" dirty="0"/>
              <a:t>System Inventory Improvements</a:t>
            </a: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2B1F29-2A98-F043-B9F2-21E471791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183" y="726951"/>
            <a:ext cx="2338266" cy="50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612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download-1.jpg" descr="download-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2" name="t"/>
          <p:cNvSpPr/>
          <p:nvPr/>
        </p:nvSpPr>
        <p:spPr>
          <a:xfrm>
            <a:off x="5842000" y="0"/>
            <a:ext cx="12700000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/>
          <a:lstStyle>
            <a:lvl1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t</a:t>
            </a:r>
          </a:p>
        </p:txBody>
      </p:sp>
      <p:sp>
        <p:nvSpPr>
          <p:cNvPr id="233" name="A Fully Featured Cloud…"/>
          <p:cNvSpPr txBox="1"/>
          <p:nvPr/>
        </p:nvSpPr>
        <p:spPr>
          <a:xfrm>
            <a:off x="6707460" y="4281103"/>
            <a:ext cx="10969080" cy="1394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>
              <a:defRPr sz="4400">
                <a:solidFill>
                  <a:srgbClr val="665C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 Fully Featured Cloud</a:t>
            </a:r>
          </a:p>
          <a:p>
            <a:pPr>
              <a:defRPr sz="4400">
                <a:solidFill>
                  <a:srgbClr val="665CC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For The Distributed Edge</a:t>
            </a:r>
          </a:p>
        </p:txBody>
      </p:sp>
      <p:sp>
        <p:nvSpPr>
          <p:cNvPr id="234" name="Join the Community"/>
          <p:cNvSpPr txBox="1"/>
          <p:nvPr/>
        </p:nvSpPr>
        <p:spPr>
          <a:xfrm>
            <a:off x="8007176" y="7147782"/>
            <a:ext cx="8369648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3800">
                <a:solidFill>
                  <a:srgbClr val="2E036D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t>Join the Community</a:t>
            </a:r>
          </a:p>
        </p:txBody>
      </p:sp>
      <p:sp>
        <p:nvSpPr>
          <p:cNvPr id="235" name="Mailing Lists: lists.starlingx.io Freenode IRC: #starlingx…"/>
          <p:cNvSpPr txBox="1"/>
          <p:nvPr/>
        </p:nvSpPr>
        <p:spPr>
          <a:xfrm>
            <a:off x="7445151" y="8069262"/>
            <a:ext cx="9493698" cy="1647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>
              <a:lnSpc>
                <a:spcPct val="120000"/>
              </a:lnSpc>
              <a:defRPr sz="2800" b="0">
                <a:latin typeface="Arial"/>
                <a:ea typeface="Arial"/>
                <a:cs typeface="Arial"/>
                <a:sym typeface="Arial"/>
              </a:defRPr>
            </a:pPr>
            <a:r>
              <a:rPr b="1" dirty="0"/>
              <a:t>Mailing Lists: </a:t>
            </a:r>
            <a:r>
              <a:rPr dirty="0"/>
              <a:t>lists.starlingx.io</a:t>
            </a:r>
            <a:br>
              <a:rPr b="1" dirty="0"/>
            </a:br>
            <a:r>
              <a:rPr b="1" dirty="0" err="1"/>
              <a:t>Freenode</a:t>
            </a:r>
            <a:r>
              <a:rPr b="1" dirty="0"/>
              <a:t> IRC:</a:t>
            </a:r>
            <a:r>
              <a:rPr dirty="0"/>
              <a:t> #</a:t>
            </a:r>
            <a:r>
              <a:rPr dirty="0" err="1"/>
              <a:t>starlingx</a:t>
            </a:r>
            <a:endParaRPr dirty="0"/>
          </a:p>
          <a:p>
            <a:pPr>
              <a:lnSpc>
                <a:spcPct val="120000"/>
              </a:lnSpc>
              <a:defRPr sz="2800" b="0">
                <a:latin typeface="Arial"/>
                <a:ea typeface="Arial"/>
                <a:cs typeface="Arial"/>
                <a:sym typeface="Arial"/>
              </a:defRPr>
            </a:pPr>
            <a:r>
              <a:rPr b="1" dirty="0"/>
              <a:t>Website:</a:t>
            </a:r>
            <a:r>
              <a:rPr dirty="0"/>
              <a:t> </a:t>
            </a:r>
            <a:r>
              <a:rPr dirty="0" err="1"/>
              <a:t>www.starlingx.io</a:t>
            </a:r>
            <a:endParaRPr dirty="0"/>
          </a:p>
        </p:txBody>
      </p:sp>
      <p:sp>
        <p:nvSpPr>
          <p:cNvPr id="236" name="http://lists.openstack.org/cgi-bin/mailman/listinfo/foundation"/>
          <p:cNvSpPr txBox="1"/>
          <p:nvPr/>
        </p:nvSpPr>
        <p:spPr>
          <a:xfrm>
            <a:off x="5713884" y="12291104"/>
            <a:ext cx="12956233" cy="488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>
              <a:lnSpc>
                <a:spcPct val="120000"/>
              </a:lnSpc>
              <a:defRPr sz="2400" b="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http://lists.openstack.org/cgi-bin/mailman/listinfo/foundation</a:t>
            </a:r>
          </a:p>
        </p:txBody>
      </p:sp>
      <p:sp>
        <p:nvSpPr>
          <p:cNvPr id="237" name="Join the Foundation mailing list to stay up to date on all new projects!"/>
          <p:cNvSpPr txBox="1"/>
          <p:nvPr/>
        </p:nvSpPr>
        <p:spPr>
          <a:xfrm>
            <a:off x="8805788" y="10991379"/>
            <a:ext cx="6772424" cy="1022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>
              <a:lnSpc>
                <a:spcPct val="120000"/>
              </a:lnSpc>
              <a:defRPr sz="2800">
                <a:solidFill>
                  <a:srgbClr val="2E036D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b="0"/>
            </a:pPr>
            <a:r>
              <a:rPr b="1"/>
              <a:t>Join the Foundation mailing list to stay up to date on all new projects!</a:t>
            </a:r>
          </a:p>
        </p:txBody>
      </p:sp>
      <p:sp>
        <p:nvSpPr>
          <p:cNvPr id="238" name="Line"/>
          <p:cNvSpPr/>
          <p:nvPr/>
        </p:nvSpPr>
        <p:spPr>
          <a:xfrm>
            <a:off x="10845691" y="10339628"/>
            <a:ext cx="2692619" cy="1"/>
          </a:xfrm>
          <a:prstGeom prst="line">
            <a:avLst/>
          </a:prstGeom>
          <a:ln w="50800">
            <a:solidFill>
              <a:srgbClr val="2E066E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39" name="Line"/>
          <p:cNvSpPr/>
          <p:nvPr/>
        </p:nvSpPr>
        <p:spPr>
          <a:xfrm>
            <a:off x="10845691" y="6575925"/>
            <a:ext cx="2692619" cy="1"/>
          </a:xfrm>
          <a:prstGeom prst="line">
            <a:avLst/>
          </a:prstGeom>
          <a:ln w="50800">
            <a:solidFill>
              <a:srgbClr val="2E066E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" name="StarlingX_Logo_RGB_Horizontal_2color.png" descr="StarlingX_Logo_RGB_Horizontal_2color.png">
            <a:extLst>
              <a:ext uri="{FF2B5EF4-FFF2-40B4-BE49-F238E27FC236}">
                <a16:creationId xmlns:a16="http://schemas.microsoft.com/office/drawing/2014/main" id="{2D162D5F-7F52-744B-A7CB-AD276D368D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29066" y="1700459"/>
            <a:ext cx="5925869" cy="12662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starlingx-template" id="{3F821F10-D5D0-FF42-8B80-1F8F65A0AFF8}" vid="{C9FC8363-0657-AD46-A27D-9F6516A5D27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</Template>
  <TotalTime>224</TotalTime>
  <Words>401</Words>
  <Application>Microsoft Macintosh PowerPoint</Application>
  <PresentationFormat>Custom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Helvetica Light</vt:lpstr>
      <vt:lpstr>Helvetica Neue</vt:lpstr>
      <vt:lpstr>Helvetica Neue Light</vt:lpstr>
      <vt:lpstr>Helvetica Neue Medium</vt:lpstr>
      <vt:lpstr>Helvetica Neue Thin</vt:lpstr>
      <vt:lpstr>Roboto</vt:lpstr>
      <vt:lpstr>Wingdings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Peters</dc:creator>
  <cp:lastModifiedBy>Matt Peters</cp:lastModifiedBy>
  <cp:revision>13</cp:revision>
  <dcterms:created xsi:type="dcterms:W3CDTF">2018-11-28T14:36:51Z</dcterms:created>
  <dcterms:modified xsi:type="dcterms:W3CDTF">2018-12-13T14:13:14Z</dcterms:modified>
</cp:coreProperties>
</file>