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notesSlides/notesSlide12.xml" ContentType="application/vnd.openxmlformats-officedocument.presentationml.notesSlide+xml"/>
  <Override PartName="/ppt/notesSlides/_rels/notesSlide12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9.xml.rels" ContentType="application/vnd.openxmlformats-package.relationships+xml"/>
  <Override PartName="/ppt/notesSlides/_rels/notesSlide4.xml.rels" ContentType="application/vnd.openxmlformats-package.relationships+xml"/>
  <Override PartName="/ppt/notesSlides/_rels/notesSlide3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image13.png" ContentType="image/png"/>
  <Override PartName="/ppt/media/image12.jpeg" ContentType="image/jpeg"/>
  <Override PartName="/ppt/media/image11.png" ContentType="image/png"/>
  <Override PartName="/ppt/media/image10.png" ContentType="image/png"/>
  <Override PartName="/ppt/media/image8.jpeg" ContentType="image/jpeg"/>
  <Override PartName="/ppt/media/image9.png" ContentType="image/png"/>
  <Override PartName="/ppt/media/image7.jpeg" ContentType="image/jpeg"/>
  <Override PartName="/ppt/media/image2.jpeg" ContentType="image/jpeg"/>
  <Override PartName="/ppt/media/image1.jpeg" ContentType="image/jpeg"/>
  <Override PartName="/ppt/media/image4.jpeg" ContentType="image/jpeg"/>
  <Override PartName="/ppt/media/image3.png" ContentType="image/png"/>
  <Override PartName="/ppt/media/image5.jpeg" ContentType="image/jpeg"/>
  <Override PartName="/ppt/media/image6.jpeg" ContentType="image/jpeg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slideLayout15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_rels/slideLayout45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.xml" ContentType="application/vnd.openxmlformats-officedocument.presentationml.slideLayout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x="24384000" cy="13716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3000" spc="-1" strike="noStrike">
                <a:solidFill>
                  <a:srgbClr val="ffffff"/>
                </a:solidFill>
                <a:latin typeface="Roboto"/>
              </a:rPr>
              <a:t>Click to move the slide</a:t>
            </a:r>
            <a:endParaRPr b="0" lang="en-US" sz="3000" spc="-1" strike="noStrike">
              <a:solidFill>
                <a:srgbClr val="ffffff"/>
              </a:solidFill>
              <a:latin typeface="Roboto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latin typeface="Times New Roman"/>
              </a:rPr>
              <a:t> 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n-US" sz="1400" spc="-1" strike="noStrike">
                <a:latin typeface="Times New Roman"/>
              </a:rPr>
              <a:t> 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78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n-US" sz="1400" spc="-1" strike="noStrike">
                <a:latin typeface="Times New Roman"/>
              </a:rPr>
              <a:t> 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79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37D784F2-E97E-4464-8121-72C6CAC43591}" type="slidenum">
              <a:rPr b="0" lang="en-US" sz="1400" spc="-1" strike="noStrike">
                <a:latin typeface="Times New Roman"/>
              </a:rPr>
              <a:t>1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</p:spPr>
        <p:txBody>
          <a:bodyPr lIns="90000" rIns="90000" tIns="45000" bIns="45000"/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Bruce</a:t>
            </a:r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254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</p:spPr>
        <p:txBody>
          <a:bodyPr lIns="90000" rIns="90000" tIns="45000" bIns="45000"/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Together</a:t>
            </a:r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</p:spPr>
        <p:txBody>
          <a:bodyPr lIns="90000" rIns="90000" tIns="45000" bIns="45000"/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Bruce</a:t>
            </a:r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</p:spPr>
        <p:txBody>
          <a:bodyPr lIns="90000" rIns="90000" tIns="45000" bIns="45000"/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Brent</a:t>
            </a:r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</p:spPr>
        <p:txBody>
          <a:bodyPr lIns="90000" rIns="90000" tIns="45000" bIns="45000"/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Bruce</a:t>
            </a:r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</p:spPr>
        <p:txBody>
          <a:bodyPr lIns="90000" rIns="90000" tIns="45000" bIns="45000"/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Brent</a:t>
            </a:r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</p:spPr>
        <p:txBody>
          <a:bodyPr lIns="90000" rIns="90000" tIns="45000" bIns="45000"/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Brent</a:t>
            </a:r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</p:spPr>
        <p:txBody>
          <a:bodyPr lIns="90000" rIns="90000" tIns="45000" bIns="45000"/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Brent</a:t>
            </a:r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</p:spPr>
        <p:txBody>
          <a:bodyPr lIns="90000" rIns="90000" tIns="45000" bIns="45000"/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Brent</a:t>
            </a:r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</p:spPr>
        <p:txBody>
          <a:bodyPr lIns="90000" rIns="90000" tIns="45000" bIns="45000"/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Together</a:t>
            </a:r>
            <a:endParaRPr b="0" lang="en-US" sz="20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663560" y="3419640"/>
            <a:ext cx="21030840" cy="570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000" spc="-1" strike="noStrike">
              <a:solidFill>
                <a:srgbClr val="ffffff"/>
              </a:solidFill>
              <a:latin typeface="Roboto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1663560" y="9178920"/>
            <a:ext cx="21030840" cy="143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1663560" y="10746000"/>
            <a:ext cx="21030840" cy="143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663560" y="3419640"/>
            <a:ext cx="21030840" cy="570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000" spc="-1" strike="noStrike">
              <a:solidFill>
                <a:srgbClr val="ffffff"/>
              </a:solidFill>
              <a:latin typeface="Roboto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1663560" y="9178920"/>
            <a:ext cx="10262880" cy="143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12439800" y="9178920"/>
            <a:ext cx="10262880" cy="143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1663560" y="10746000"/>
            <a:ext cx="10262880" cy="143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12439800" y="10746000"/>
            <a:ext cx="10262880" cy="143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1663560" y="3419640"/>
            <a:ext cx="21030840" cy="570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000" spc="-1" strike="noStrike">
              <a:solidFill>
                <a:srgbClr val="ffffff"/>
              </a:solidFill>
              <a:latin typeface="Roboto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1663560" y="9178920"/>
            <a:ext cx="6771600" cy="143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8774280" y="9178920"/>
            <a:ext cx="6771600" cy="143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15884640" y="9178920"/>
            <a:ext cx="6771600" cy="143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1663560" y="10746000"/>
            <a:ext cx="6771600" cy="143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body"/>
          </p:nvPr>
        </p:nvSpPr>
        <p:spPr>
          <a:xfrm>
            <a:off x="8774280" y="10746000"/>
            <a:ext cx="6771600" cy="143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 type="body"/>
          </p:nvPr>
        </p:nvSpPr>
        <p:spPr>
          <a:xfrm>
            <a:off x="15884640" y="10746000"/>
            <a:ext cx="6771600" cy="143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1663560" y="3419640"/>
            <a:ext cx="21030840" cy="570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000" spc="-1" strike="noStrike">
              <a:solidFill>
                <a:srgbClr val="ffffff"/>
              </a:solidFill>
              <a:latin typeface="Roboto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1663560" y="9178920"/>
            <a:ext cx="21030840" cy="2999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663560" y="3419640"/>
            <a:ext cx="21030840" cy="570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000" spc="-1" strike="noStrike">
              <a:solidFill>
                <a:srgbClr val="ffffff"/>
              </a:solidFill>
              <a:latin typeface="Roboto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1663560" y="9178920"/>
            <a:ext cx="21030840" cy="299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663560" y="3419640"/>
            <a:ext cx="21030840" cy="570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000" spc="-1" strike="noStrike">
              <a:solidFill>
                <a:srgbClr val="ffffff"/>
              </a:solidFill>
              <a:latin typeface="Roboto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1663560" y="9178920"/>
            <a:ext cx="10262880" cy="299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12439800" y="9178920"/>
            <a:ext cx="10262880" cy="299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663560" y="3419640"/>
            <a:ext cx="21030840" cy="570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000" spc="-1" strike="noStrike">
              <a:solidFill>
                <a:srgbClr val="ffffff"/>
              </a:solidFill>
              <a:latin typeface="Roboto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1663560" y="3419640"/>
            <a:ext cx="21030840" cy="26447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663560" y="3419640"/>
            <a:ext cx="21030840" cy="570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000" spc="-1" strike="noStrike">
              <a:solidFill>
                <a:srgbClr val="ffffff"/>
              </a:solidFill>
              <a:latin typeface="Roboto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1663560" y="9178920"/>
            <a:ext cx="10262880" cy="143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12439800" y="9178920"/>
            <a:ext cx="10262880" cy="299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1663560" y="10746000"/>
            <a:ext cx="10262880" cy="143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663560" y="3419640"/>
            <a:ext cx="21030840" cy="570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000" spc="-1" strike="noStrike">
              <a:solidFill>
                <a:srgbClr val="ffffff"/>
              </a:solidFill>
              <a:latin typeface="Roboto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1663560" y="9178920"/>
            <a:ext cx="21030840" cy="2999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663560" y="3419640"/>
            <a:ext cx="21030840" cy="570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000" spc="-1" strike="noStrike">
              <a:solidFill>
                <a:srgbClr val="ffffff"/>
              </a:solidFill>
              <a:latin typeface="Roboto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1663560" y="9178920"/>
            <a:ext cx="10262880" cy="299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12439800" y="9178920"/>
            <a:ext cx="10262880" cy="143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12439800" y="10746000"/>
            <a:ext cx="10262880" cy="143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1663560" y="3419640"/>
            <a:ext cx="21030840" cy="570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000" spc="-1" strike="noStrike">
              <a:solidFill>
                <a:srgbClr val="ffffff"/>
              </a:solidFill>
              <a:latin typeface="Roboto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1663560" y="9178920"/>
            <a:ext cx="10262880" cy="143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12439800" y="9178920"/>
            <a:ext cx="10262880" cy="143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1663560" y="10746000"/>
            <a:ext cx="21030840" cy="143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1663560" y="3419640"/>
            <a:ext cx="21030840" cy="570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000" spc="-1" strike="noStrike">
              <a:solidFill>
                <a:srgbClr val="ffffff"/>
              </a:solidFill>
              <a:latin typeface="Roboto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1663560" y="9178920"/>
            <a:ext cx="21030840" cy="143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1663560" y="10746000"/>
            <a:ext cx="21030840" cy="143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663560" y="3419640"/>
            <a:ext cx="21030840" cy="570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000" spc="-1" strike="noStrike">
              <a:solidFill>
                <a:srgbClr val="ffffff"/>
              </a:solidFill>
              <a:latin typeface="Roboto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1663560" y="9178920"/>
            <a:ext cx="10262880" cy="143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12439800" y="9178920"/>
            <a:ext cx="10262880" cy="143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1663560" y="10746000"/>
            <a:ext cx="10262880" cy="143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12439800" y="10746000"/>
            <a:ext cx="10262880" cy="143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1663560" y="3419640"/>
            <a:ext cx="21030840" cy="570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000" spc="-1" strike="noStrike">
              <a:solidFill>
                <a:srgbClr val="ffffff"/>
              </a:solidFill>
              <a:latin typeface="Roboto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1663560" y="9178920"/>
            <a:ext cx="6771600" cy="143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8774280" y="9178920"/>
            <a:ext cx="6771600" cy="143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15884640" y="9178920"/>
            <a:ext cx="6771600" cy="143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1663560" y="10746000"/>
            <a:ext cx="6771600" cy="143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85" name="PlaceHolder 6"/>
          <p:cNvSpPr>
            <a:spLocks noGrp="1"/>
          </p:cNvSpPr>
          <p:nvPr>
            <p:ph type="body"/>
          </p:nvPr>
        </p:nvSpPr>
        <p:spPr>
          <a:xfrm>
            <a:off x="8774280" y="10746000"/>
            <a:ext cx="6771600" cy="143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86" name="PlaceHolder 7"/>
          <p:cNvSpPr>
            <a:spLocks noGrp="1"/>
          </p:cNvSpPr>
          <p:nvPr>
            <p:ph type="body"/>
          </p:nvPr>
        </p:nvSpPr>
        <p:spPr>
          <a:xfrm>
            <a:off x="15884640" y="10746000"/>
            <a:ext cx="6771600" cy="143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1663560" y="3419640"/>
            <a:ext cx="21030840" cy="570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000" spc="-1" strike="noStrike">
              <a:solidFill>
                <a:srgbClr val="ffffff"/>
              </a:solidFill>
              <a:latin typeface="Roboto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subTitle"/>
          </p:nvPr>
        </p:nvSpPr>
        <p:spPr>
          <a:xfrm>
            <a:off x="1663560" y="9178920"/>
            <a:ext cx="21030840" cy="2999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1663560" y="3419640"/>
            <a:ext cx="21030840" cy="570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000" spc="-1" strike="noStrike">
              <a:solidFill>
                <a:srgbClr val="ffffff"/>
              </a:solidFill>
              <a:latin typeface="Roboto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1663560" y="9178920"/>
            <a:ext cx="21030840" cy="299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1663560" y="3419640"/>
            <a:ext cx="21030840" cy="570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000" spc="-1" strike="noStrike">
              <a:solidFill>
                <a:srgbClr val="ffffff"/>
              </a:solidFill>
              <a:latin typeface="Roboto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1663560" y="9178920"/>
            <a:ext cx="10262880" cy="299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12439800" y="9178920"/>
            <a:ext cx="10262880" cy="299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63560" y="3419640"/>
            <a:ext cx="21030840" cy="570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000" spc="-1" strike="noStrike">
              <a:solidFill>
                <a:srgbClr val="ffffff"/>
              </a:solidFill>
              <a:latin typeface="Roboto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663560" y="3419640"/>
            <a:ext cx="21030840" cy="570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000" spc="-1" strike="noStrike">
              <a:solidFill>
                <a:srgbClr val="ffffff"/>
              </a:solidFill>
              <a:latin typeface="Roboto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1663560" y="9178920"/>
            <a:ext cx="21030840" cy="299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subTitle"/>
          </p:nvPr>
        </p:nvSpPr>
        <p:spPr>
          <a:xfrm>
            <a:off x="1663560" y="3419640"/>
            <a:ext cx="21030840" cy="26447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1663560" y="3419640"/>
            <a:ext cx="21030840" cy="570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000" spc="-1" strike="noStrike">
              <a:solidFill>
                <a:srgbClr val="ffffff"/>
              </a:solidFill>
              <a:latin typeface="Roboto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1663560" y="9178920"/>
            <a:ext cx="10262880" cy="143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12439800" y="9178920"/>
            <a:ext cx="10262880" cy="299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1663560" y="10746000"/>
            <a:ext cx="10262880" cy="143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1663560" y="3419640"/>
            <a:ext cx="21030840" cy="570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000" spc="-1" strike="noStrike">
              <a:solidFill>
                <a:srgbClr val="ffffff"/>
              </a:solidFill>
              <a:latin typeface="Roboto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1663560" y="9178920"/>
            <a:ext cx="10262880" cy="299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12439800" y="9178920"/>
            <a:ext cx="10262880" cy="143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12439800" y="10746000"/>
            <a:ext cx="10262880" cy="143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1663560" y="3419640"/>
            <a:ext cx="21030840" cy="570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000" spc="-1" strike="noStrike">
              <a:solidFill>
                <a:srgbClr val="ffffff"/>
              </a:solidFill>
              <a:latin typeface="Roboto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1663560" y="9178920"/>
            <a:ext cx="10262880" cy="143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12439800" y="9178920"/>
            <a:ext cx="10262880" cy="143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1663560" y="10746000"/>
            <a:ext cx="21030840" cy="143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1663560" y="3419640"/>
            <a:ext cx="21030840" cy="570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000" spc="-1" strike="noStrike">
              <a:solidFill>
                <a:srgbClr val="ffffff"/>
              </a:solidFill>
              <a:latin typeface="Roboto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1663560" y="9178920"/>
            <a:ext cx="21030840" cy="143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1663560" y="10746000"/>
            <a:ext cx="21030840" cy="143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1663560" y="3419640"/>
            <a:ext cx="21030840" cy="570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000" spc="-1" strike="noStrike">
              <a:solidFill>
                <a:srgbClr val="ffffff"/>
              </a:solidFill>
              <a:latin typeface="Roboto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1663560" y="9178920"/>
            <a:ext cx="10262880" cy="143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12439800" y="9178920"/>
            <a:ext cx="10262880" cy="143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1663560" y="10746000"/>
            <a:ext cx="10262880" cy="143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 type="body"/>
          </p:nvPr>
        </p:nvSpPr>
        <p:spPr>
          <a:xfrm>
            <a:off x="12439800" y="10746000"/>
            <a:ext cx="10262880" cy="143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1663560" y="3419640"/>
            <a:ext cx="21030840" cy="570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000" spc="-1" strike="noStrike">
              <a:solidFill>
                <a:srgbClr val="ffffff"/>
              </a:solidFill>
              <a:latin typeface="Roboto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1663560" y="9178920"/>
            <a:ext cx="6771600" cy="143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8774280" y="9178920"/>
            <a:ext cx="6771600" cy="143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15884640" y="9178920"/>
            <a:ext cx="6771600" cy="143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1663560" y="10746000"/>
            <a:ext cx="6771600" cy="143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28" name="PlaceHolder 6"/>
          <p:cNvSpPr>
            <a:spLocks noGrp="1"/>
          </p:cNvSpPr>
          <p:nvPr>
            <p:ph type="body"/>
          </p:nvPr>
        </p:nvSpPr>
        <p:spPr>
          <a:xfrm>
            <a:off x="8774280" y="10746000"/>
            <a:ext cx="6771600" cy="143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29" name="PlaceHolder 7"/>
          <p:cNvSpPr>
            <a:spLocks noGrp="1"/>
          </p:cNvSpPr>
          <p:nvPr>
            <p:ph type="body"/>
          </p:nvPr>
        </p:nvSpPr>
        <p:spPr>
          <a:xfrm>
            <a:off x="15884640" y="10746000"/>
            <a:ext cx="6771600" cy="143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1663560" y="3419640"/>
            <a:ext cx="21030840" cy="570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000" spc="-1" strike="noStrike">
              <a:solidFill>
                <a:srgbClr val="ffffff"/>
              </a:solidFill>
              <a:latin typeface="Roboto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subTitle"/>
          </p:nvPr>
        </p:nvSpPr>
        <p:spPr>
          <a:xfrm>
            <a:off x="1663560" y="9178920"/>
            <a:ext cx="21030840" cy="2999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1663560" y="3419640"/>
            <a:ext cx="21030840" cy="570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000" spc="-1" strike="noStrike">
              <a:solidFill>
                <a:srgbClr val="ffffff"/>
              </a:solidFill>
              <a:latin typeface="Roboto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1663560" y="9178920"/>
            <a:ext cx="21030840" cy="299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663560" y="3419640"/>
            <a:ext cx="21030840" cy="570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000" spc="-1" strike="noStrike">
              <a:solidFill>
                <a:srgbClr val="ffffff"/>
              </a:solidFill>
              <a:latin typeface="Roboto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1663560" y="9178920"/>
            <a:ext cx="10262880" cy="299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12439800" y="9178920"/>
            <a:ext cx="10262880" cy="299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1663560" y="3419640"/>
            <a:ext cx="21030840" cy="570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000" spc="-1" strike="noStrike">
              <a:solidFill>
                <a:srgbClr val="ffffff"/>
              </a:solidFill>
              <a:latin typeface="Roboto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1663560" y="9178920"/>
            <a:ext cx="10262880" cy="299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12439800" y="9178920"/>
            <a:ext cx="10262880" cy="299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1663560" y="3419640"/>
            <a:ext cx="21030840" cy="570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000" spc="-1" strike="noStrike">
              <a:solidFill>
                <a:srgbClr val="ffffff"/>
              </a:solidFill>
              <a:latin typeface="Roboto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subTitle"/>
          </p:nvPr>
        </p:nvSpPr>
        <p:spPr>
          <a:xfrm>
            <a:off x="1663560" y="3419640"/>
            <a:ext cx="21030840" cy="26447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1663560" y="3419640"/>
            <a:ext cx="21030840" cy="570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000" spc="-1" strike="noStrike">
              <a:solidFill>
                <a:srgbClr val="ffffff"/>
              </a:solidFill>
              <a:latin typeface="Roboto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1663560" y="9178920"/>
            <a:ext cx="10262880" cy="143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12439800" y="9178920"/>
            <a:ext cx="10262880" cy="299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1663560" y="10746000"/>
            <a:ext cx="10262880" cy="143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1663560" y="3419640"/>
            <a:ext cx="21030840" cy="570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000" spc="-1" strike="noStrike">
              <a:solidFill>
                <a:srgbClr val="ffffff"/>
              </a:solidFill>
              <a:latin typeface="Roboto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1663560" y="9178920"/>
            <a:ext cx="10262880" cy="299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12439800" y="9178920"/>
            <a:ext cx="10262880" cy="143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12439800" y="10746000"/>
            <a:ext cx="10262880" cy="143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1663560" y="3419640"/>
            <a:ext cx="21030840" cy="570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000" spc="-1" strike="noStrike">
              <a:solidFill>
                <a:srgbClr val="ffffff"/>
              </a:solidFill>
              <a:latin typeface="Roboto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1663560" y="9178920"/>
            <a:ext cx="10262880" cy="143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12439800" y="9178920"/>
            <a:ext cx="10262880" cy="143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1663560" y="10746000"/>
            <a:ext cx="21030840" cy="143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1663560" y="3419640"/>
            <a:ext cx="21030840" cy="570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000" spc="-1" strike="noStrike">
              <a:solidFill>
                <a:srgbClr val="ffffff"/>
              </a:solidFill>
              <a:latin typeface="Roboto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1663560" y="9178920"/>
            <a:ext cx="21030840" cy="143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1663560" y="10746000"/>
            <a:ext cx="21030840" cy="143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1663560" y="3419640"/>
            <a:ext cx="21030840" cy="570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000" spc="-1" strike="noStrike">
              <a:solidFill>
                <a:srgbClr val="ffffff"/>
              </a:solidFill>
              <a:latin typeface="Roboto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1663560" y="9178920"/>
            <a:ext cx="10262880" cy="143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12439800" y="9178920"/>
            <a:ext cx="10262880" cy="143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65" name="PlaceHolder 4"/>
          <p:cNvSpPr>
            <a:spLocks noGrp="1"/>
          </p:cNvSpPr>
          <p:nvPr>
            <p:ph type="body"/>
          </p:nvPr>
        </p:nvSpPr>
        <p:spPr>
          <a:xfrm>
            <a:off x="1663560" y="10746000"/>
            <a:ext cx="10262880" cy="143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66" name="PlaceHolder 5"/>
          <p:cNvSpPr>
            <a:spLocks noGrp="1"/>
          </p:cNvSpPr>
          <p:nvPr>
            <p:ph type="body"/>
          </p:nvPr>
        </p:nvSpPr>
        <p:spPr>
          <a:xfrm>
            <a:off x="12439800" y="10746000"/>
            <a:ext cx="10262880" cy="143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1663560" y="3419640"/>
            <a:ext cx="21030840" cy="570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000" spc="-1" strike="noStrike">
              <a:solidFill>
                <a:srgbClr val="ffffff"/>
              </a:solidFill>
              <a:latin typeface="Roboto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1663560" y="9178920"/>
            <a:ext cx="6771600" cy="143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8774280" y="9178920"/>
            <a:ext cx="6771600" cy="143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15884640" y="9178920"/>
            <a:ext cx="6771600" cy="143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71" name="PlaceHolder 5"/>
          <p:cNvSpPr>
            <a:spLocks noGrp="1"/>
          </p:cNvSpPr>
          <p:nvPr>
            <p:ph type="body"/>
          </p:nvPr>
        </p:nvSpPr>
        <p:spPr>
          <a:xfrm>
            <a:off x="1663560" y="10746000"/>
            <a:ext cx="6771600" cy="143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72" name="PlaceHolder 6"/>
          <p:cNvSpPr>
            <a:spLocks noGrp="1"/>
          </p:cNvSpPr>
          <p:nvPr>
            <p:ph type="body"/>
          </p:nvPr>
        </p:nvSpPr>
        <p:spPr>
          <a:xfrm>
            <a:off x="8774280" y="10746000"/>
            <a:ext cx="6771600" cy="143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73" name="PlaceHolder 7"/>
          <p:cNvSpPr>
            <a:spLocks noGrp="1"/>
          </p:cNvSpPr>
          <p:nvPr>
            <p:ph type="body"/>
          </p:nvPr>
        </p:nvSpPr>
        <p:spPr>
          <a:xfrm>
            <a:off x="15884640" y="10746000"/>
            <a:ext cx="6771600" cy="143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663560" y="3419640"/>
            <a:ext cx="21030840" cy="570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000" spc="-1" strike="noStrike">
              <a:solidFill>
                <a:srgbClr val="ffffff"/>
              </a:solidFill>
              <a:latin typeface="Roboto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1663560" y="3419640"/>
            <a:ext cx="21030840" cy="26447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663560" y="3419640"/>
            <a:ext cx="21030840" cy="570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000" spc="-1" strike="noStrike">
              <a:solidFill>
                <a:srgbClr val="ffffff"/>
              </a:solidFill>
              <a:latin typeface="Roboto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1663560" y="9178920"/>
            <a:ext cx="10262880" cy="143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12439800" y="9178920"/>
            <a:ext cx="10262880" cy="299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1663560" y="10746000"/>
            <a:ext cx="10262880" cy="143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663560" y="3419640"/>
            <a:ext cx="21030840" cy="570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000" spc="-1" strike="noStrike">
              <a:solidFill>
                <a:srgbClr val="ffffff"/>
              </a:solidFill>
              <a:latin typeface="Roboto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1663560" y="9178920"/>
            <a:ext cx="10262880" cy="299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12439800" y="9178920"/>
            <a:ext cx="10262880" cy="143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12439800" y="10746000"/>
            <a:ext cx="10262880" cy="143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663560" y="3419640"/>
            <a:ext cx="21030840" cy="5705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000" spc="-1" strike="noStrike">
              <a:solidFill>
                <a:srgbClr val="ffffff"/>
              </a:solidFill>
              <a:latin typeface="Roboto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1663560" y="9178920"/>
            <a:ext cx="10262880" cy="143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12439800" y="9178920"/>
            <a:ext cx="10262880" cy="143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1663560" y="10746000"/>
            <a:ext cx="21030840" cy="143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7" descr=""/>
          <p:cNvPicPr/>
          <p:nvPr/>
        </p:nvPicPr>
        <p:blipFill>
          <a:blip r:embed="rId2"/>
          <a:stretch/>
        </p:blipFill>
        <p:spPr>
          <a:xfrm>
            <a:off x="19495080" y="0"/>
            <a:ext cx="4888800" cy="1523520"/>
          </a:xfrm>
          <a:prstGeom prst="rect">
            <a:avLst/>
          </a:prstGeom>
          <a:ln w="12600">
            <a:noFill/>
          </a:ln>
        </p:spPr>
      </p:pic>
      <p:sp>
        <p:nvSpPr>
          <p:cNvPr id="1" name="CustomShape 1" hidden="1"/>
          <p:cNvSpPr/>
          <p:nvPr/>
        </p:nvSpPr>
        <p:spPr>
          <a:xfrm>
            <a:off x="-23760" y="13511520"/>
            <a:ext cx="24431040" cy="203040"/>
          </a:xfrm>
          <a:prstGeom prst="rect">
            <a:avLst/>
          </a:prstGeom>
          <a:solidFill>
            <a:srgbClr val="330072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" name="1280px-Starling_Murmuration_-_RSPB_Minsmere.jpg" descr=""/>
          <p:cNvPicPr/>
          <p:nvPr/>
        </p:nvPicPr>
        <p:blipFill>
          <a:blip r:embed="rId3"/>
          <a:stretch/>
        </p:blipFill>
        <p:spPr>
          <a:xfrm>
            <a:off x="-6762960" y="-3857040"/>
            <a:ext cx="38165400" cy="25433640"/>
          </a:xfrm>
          <a:prstGeom prst="rect">
            <a:avLst/>
          </a:prstGeom>
          <a:ln w="12600">
            <a:noFill/>
          </a:ln>
        </p:spPr>
      </p:pic>
      <p:sp>
        <p:nvSpPr>
          <p:cNvPr id="3" name="CustomShape 2"/>
          <p:cNvSpPr/>
          <p:nvPr/>
        </p:nvSpPr>
        <p:spPr>
          <a:xfrm>
            <a:off x="-171360" y="-232560"/>
            <a:ext cx="24726240" cy="16550280"/>
          </a:xfrm>
          <a:prstGeom prst="rect">
            <a:avLst/>
          </a:prstGeom>
          <a:solidFill>
            <a:srgbClr val="685bc7">
              <a:alpha val="91000"/>
            </a:srgb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3"/>
          <p:cNvSpPr>
            <a:spLocks noGrp="1"/>
          </p:cNvSpPr>
          <p:nvPr>
            <p:ph type="title"/>
          </p:nvPr>
        </p:nvSpPr>
        <p:spPr>
          <a:xfrm>
            <a:off x="1272960" y="2379240"/>
            <a:ext cx="21837960" cy="4774680"/>
          </a:xfrm>
          <a:prstGeom prst="rect">
            <a:avLst/>
          </a:prstGeom>
        </p:spPr>
        <p:txBody>
          <a:bodyPr tIns="91440" bIns="91440" anchor="b"/>
          <a:p>
            <a:pPr>
              <a:lnSpc>
                <a:spcPct val="90000"/>
              </a:lnSpc>
            </a:pPr>
            <a:r>
              <a:rPr b="0" lang="en-US" sz="12000" spc="-1" strike="noStrike">
                <a:solidFill>
                  <a:srgbClr val="ffffff"/>
                </a:solidFill>
                <a:latin typeface="Roboto Medium"/>
                <a:ea typeface="Roboto Medium"/>
              </a:rPr>
              <a:t>Title </a:t>
            </a:r>
            <a:r>
              <a:rPr b="0" lang="en-US" sz="12000" spc="-1" strike="noStrike">
                <a:solidFill>
                  <a:srgbClr val="ffffff"/>
                </a:solidFill>
                <a:latin typeface="Roboto Medium"/>
                <a:ea typeface="Roboto Medium"/>
              </a:rPr>
              <a:t>Text</a:t>
            </a:r>
            <a:endParaRPr b="0" lang="en-US" sz="12000" spc="-1" strike="noStrike">
              <a:solidFill>
                <a:srgbClr val="ffffff"/>
              </a:solidFill>
              <a:latin typeface="Roboto"/>
            </a:endParaRPr>
          </a:p>
        </p:txBody>
      </p:sp>
      <p:sp>
        <p:nvSpPr>
          <p:cNvPr id="5" name="Line 4"/>
          <p:cNvSpPr/>
          <p:nvPr/>
        </p:nvSpPr>
        <p:spPr>
          <a:xfrm>
            <a:off x="1264320" y="9169200"/>
            <a:ext cx="21834360" cy="360"/>
          </a:xfrm>
          <a:prstGeom prst="line">
            <a:avLst/>
          </a:prstGeom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" name="PlaceHolder 5"/>
          <p:cNvSpPr>
            <a:spLocks noGrp="1"/>
          </p:cNvSpPr>
          <p:nvPr>
            <p:ph type="body"/>
          </p:nvPr>
        </p:nvSpPr>
        <p:spPr>
          <a:xfrm>
            <a:off x="1264680" y="7560000"/>
            <a:ext cx="21833640" cy="8056800"/>
          </a:xfrm>
          <a:prstGeom prst="rect">
            <a:avLst/>
          </a:prstGeom>
        </p:spPr>
        <p:txBody>
          <a:bodyPr lIns="50760" rIns="50760" tIns="50760" bIns="50760" anchor="ctr"/>
          <a:p>
            <a:pPr>
              <a:lnSpc>
                <a:spcPct val="90000"/>
              </a:lnSpc>
              <a:spcBef>
                <a:spcPts val="2401"/>
              </a:spcBef>
            </a:pPr>
            <a:r>
              <a:rPr b="1" lang="en-US" sz="3000" spc="-1" strike="noStrike" cap="all">
                <a:solidFill>
                  <a:srgbClr val="ffffff"/>
                </a:solidFill>
                <a:latin typeface="Roboto"/>
                <a:ea typeface="Roboto"/>
              </a:rPr>
              <a:t>Presenter Name</a:t>
            </a:r>
            <a:endParaRPr b="0" lang="en-US" sz="3000" spc="-1" strike="noStrike">
              <a:solidFill>
                <a:srgbClr val="000000"/>
              </a:solidFill>
              <a:latin typeface="Roboto"/>
            </a:endParaRPr>
          </a:p>
          <a:p>
            <a:pPr>
              <a:lnSpc>
                <a:spcPct val="90000"/>
              </a:lnSpc>
              <a:spcBef>
                <a:spcPts val="2401"/>
              </a:spcBef>
            </a:pPr>
            <a:endParaRPr b="0" lang="en-US" sz="3000" spc="-1" strike="noStrike">
              <a:solidFill>
                <a:srgbClr val="000000"/>
              </a:solidFill>
              <a:latin typeface="Roboto"/>
            </a:endParaRPr>
          </a:p>
          <a:p>
            <a:pPr>
              <a:lnSpc>
                <a:spcPct val="90000"/>
              </a:lnSpc>
              <a:spcBef>
                <a:spcPts val="2401"/>
              </a:spcBef>
            </a:pPr>
            <a:endParaRPr b="0" lang="en-US" sz="3000" spc="-1" strike="noStrike">
              <a:solidFill>
                <a:srgbClr val="000000"/>
              </a:solidFill>
              <a:latin typeface="Roboto"/>
            </a:endParaRPr>
          </a:p>
          <a:p>
            <a:pPr>
              <a:lnSpc>
                <a:spcPct val="90000"/>
              </a:lnSpc>
              <a:spcBef>
                <a:spcPts val="2401"/>
              </a:spcBef>
            </a:pPr>
            <a:endParaRPr b="0" lang="en-US" sz="30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body"/>
          </p:nvPr>
        </p:nvSpPr>
        <p:spPr>
          <a:xfrm>
            <a:off x="1272960" y="7238160"/>
            <a:ext cx="21837960" cy="977760"/>
          </a:xfrm>
          <a:prstGeom prst="rect">
            <a:avLst/>
          </a:prstGeom>
        </p:spPr>
        <p:txBody>
          <a:bodyPr tIns="91440" bIns="91440" anchor="b"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6000" spc="-1" strike="noStrike">
                <a:solidFill>
                  <a:srgbClr val="000000"/>
                </a:solidFill>
                <a:latin typeface="Roboto"/>
              </a:rPr>
              <a:t>Click to edit the outline text format</a:t>
            </a:r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6000" spc="-1" strike="noStrike">
                <a:solidFill>
                  <a:srgbClr val="000000"/>
                </a:solidFill>
                <a:latin typeface="Roboto"/>
              </a:rPr>
              <a:t>Second Outline Level</a:t>
            </a:r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6000" spc="-1" strike="noStrike">
                <a:solidFill>
                  <a:srgbClr val="000000"/>
                </a:solidFill>
                <a:latin typeface="Roboto"/>
              </a:rPr>
              <a:t>Third Outline Level</a:t>
            </a:r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6000" spc="-1" strike="noStrike">
                <a:solidFill>
                  <a:srgbClr val="000000"/>
                </a:solidFill>
                <a:latin typeface="Roboto"/>
              </a:rPr>
              <a:t>Fourth Outline Level</a:t>
            </a:r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6000" spc="-1" strike="noStrike">
                <a:solidFill>
                  <a:srgbClr val="000000"/>
                </a:solidFill>
                <a:latin typeface="Roboto"/>
              </a:rPr>
              <a:t>Fifth Outline Level</a:t>
            </a:r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6000" spc="-1" strike="noStrike">
                <a:solidFill>
                  <a:srgbClr val="000000"/>
                </a:solidFill>
                <a:latin typeface="Roboto"/>
              </a:rPr>
              <a:t>Sixth Outline Level</a:t>
            </a:r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6000" spc="-1" strike="noStrike">
                <a:solidFill>
                  <a:srgbClr val="000000"/>
                </a:solidFill>
                <a:latin typeface="Roboto"/>
              </a:rPr>
              <a:t>Seventh Outline Level</a:t>
            </a:r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</p:txBody>
      </p:sp>
      <p:pic>
        <p:nvPicPr>
          <p:cNvPr id="8" name="StarlingX_Logo_RGB_Stacked_White.png" descr=""/>
          <p:cNvPicPr/>
          <p:nvPr/>
        </p:nvPicPr>
        <p:blipFill>
          <a:blip r:embed="rId4"/>
          <a:stretch/>
        </p:blipFill>
        <p:spPr>
          <a:xfrm>
            <a:off x="22146120" y="1284840"/>
            <a:ext cx="965520" cy="1122840"/>
          </a:xfrm>
          <a:prstGeom prst="rect">
            <a:avLst/>
          </a:prstGeom>
          <a:ln w="12600">
            <a:noFill/>
          </a:ln>
        </p:spPr>
      </p:pic>
      <p:sp>
        <p:nvSpPr>
          <p:cNvPr id="9" name="PlaceHolder 7"/>
          <p:cNvSpPr>
            <a:spLocks noGrp="1"/>
          </p:cNvSpPr>
          <p:nvPr>
            <p:ph type="sldNum"/>
          </p:nvPr>
        </p:nvSpPr>
        <p:spPr>
          <a:xfrm>
            <a:off x="22173120" y="12802320"/>
            <a:ext cx="534240" cy="550800"/>
          </a:xfrm>
          <a:prstGeom prst="rect">
            <a:avLst/>
          </a:prstGeom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BF18BA38-8103-4A1F-8FB8-1CFD450B95CF}" type="slidenum">
              <a:rPr b="0" lang="en-US" sz="2400" spc="-1" strike="noStrike">
                <a:solidFill>
                  <a:srgbClr val="888888"/>
                </a:solidFill>
                <a:latin typeface="Roboto"/>
                <a:ea typeface="Roboto"/>
              </a:rPr>
              <a:t>1</a:t>
            </a:fld>
            <a:endParaRPr b="0" lang="en-US" sz="2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7" descr=""/>
          <p:cNvPicPr/>
          <p:nvPr/>
        </p:nvPicPr>
        <p:blipFill>
          <a:blip r:embed="rId2"/>
          <a:stretch/>
        </p:blipFill>
        <p:spPr>
          <a:xfrm>
            <a:off x="19495080" y="0"/>
            <a:ext cx="4888800" cy="1523520"/>
          </a:xfrm>
          <a:prstGeom prst="rect">
            <a:avLst/>
          </a:prstGeom>
          <a:ln w="12600">
            <a:noFill/>
          </a:ln>
        </p:spPr>
      </p:pic>
      <p:sp>
        <p:nvSpPr>
          <p:cNvPr id="47" name="CustomShape 1"/>
          <p:cNvSpPr/>
          <p:nvPr/>
        </p:nvSpPr>
        <p:spPr>
          <a:xfrm>
            <a:off x="-23760" y="13511520"/>
            <a:ext cx="24431040" cy="203040"/>
          </a:xfrm>
          <a:prstGeom prst="rect">
            <a:avLst/>
          </a:prstGeom>
          <a:solidFill>
            <a:srgbClr val="330072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" name="PlaceHolder 2"/>
          <p:cNvSpPr>
            <a:spLocks noGrp="1"/>
          </p:cNvSpPr>
          <p:nvPr>
            <p:ph type="title"/>
          </p:nvPr>
        </p:nvSpPr>
        <p:spPr>
          <a:xfrm>
            <a:off x="1676520" y="730080"/>
            <a:ext cx="21030840" cy="2650680"/>
          </a:xfrm>
          <a:prstGeom prst="rect">
            <a:avLst/>
          </a:prstGeom>
        </p:spPr>
        <p:txBody>
          <a:bodyPr tIns="91440" bIns="91440" anchor="ctr"/>
          <a:p>
            <a:pPr>
              <a:lnSpc>
                <a:spcPct val="90000"/>
              </a:lnSpc>
            </a:pPr>
            <a:r>
              <a:rPr b="0" lang="en-US" sz="9000" spc="-1" strike="noStrike">
                <a:solidFill>
                  <a:srgbClr val="330072"/>
                </a:solidFill>
                <a:latin typeface="Roboto Medium"/>
                <a:ea typeface="Roboto Medium"/>
              </a:rPr>
              <a:t>Title Text</a:t>
            </a:r>
            <a:endParaRPr b="0" lang="en-US" sz="9000" spc="-1" strike="noStrike">
              <a:solidFill>
                <a:srgbClr val="ffffff"/>
              </a:solidFill>
              <a:latin typeface="Roboto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1676520" y="3651120"/>
            <a:ext cx="21030840" cy="8702280"/>
          </a:xfrm>
          <a:prstGeom prst="rect">
            <a:avLst/>
          </a:prstGeom>
        </p:spPr>
        <p:txBody>
          <a:bodyPr tIns="91440" bIns="91440"/>
          <a:p>
            <a:pPr marL="533520" indent="-533160">
              <a:lnSpc>
                <a:spcPct val="90000"/>
              </a:lnSpc>
              <a:spcBef>
                <a:spcPts val="2001"/>
              </a:spcBef>
              <a:buClr>
                <a:srgbClr val="330072"/>
              </a:buClr>
              <a:buSzPct val="120000"/>
              <a:buFont typeface="Arial"/>
              <a:buChar char="•"/>
            </a:pPr>
            <a:r>
              <a:rPr b="0" lang="en-US" sz="6000" spc="-1" strike="noStrike">
                <a:solidFill>
                  <a:srgbClr val="000000"/>
                </a:solidFill>
                <a:latin typeface="Roboto"/>
                <a:ea typeface="Roboto"/>
              </a:rPr>
              <a:t>Body Level One</a:t>
            </a:r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  <a:p>
            <a:pPr lvl="1" marL="990720" indent="-533160">
              <a:lnSpc>
                <a:spcPct val="90000"/>
              </a:lnSpc>
              <a:spcBef>
                <a:spcPts val="2001"/>
              </a:spcBef>
              <a:buClr>
                <a:srgbClr val="330072"/>
              </a:buClr>
              <a:buSzPct val="120000"/>
              <a:buFont typeface="Arial"/>
              <a:buChar char="•"/>
            </a:pPr>
            <a:r>
              <a:rPr b="0" lang="en-US" sz="6000" spc="-1" strike="noStrike">
                <a:solidFill>
                  <a:srgbClr val="000000"/>
                </a:solidFill>
                <a:latin typeface="Roboto Light"/>
                <a:ea typeface="Roboto Light"/>
              </a:rPr>
              <a:t>Body Level Two</a:t>
            </a:r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  <a:p>
            <a:pPr lvl="2" marL="1676520" indent="-761760">
              <a:lnSpc>
                <a:spcPct val="90000"/>
              </a:lnSpc>
              <a:spcBef>
                <a:spcPts val="2001"/>
              </a:spcBef>
              <a:buClr>
                <a:srgbClr val="330072"/>
              </a:buClr>
              <a:buSzPct val="120000"/>
              <a:buFont typeface="Arial"/>
              <a:buChar char="•"/>
            </a:pPr>
            <a:r>
              <a:rPr b="0" lang="en-US" sz="6000" spc="-1" strike="noStrike">
                <a:solidFill>
                  <a:srgbClr val="000000"/>
                </a:solidFill>
                <a:latin typeface="Roboto Light"/>
                <a:ea typeface="Roboto Light"/>
              </a:rPr>
              <a:t>Body Level Three</a:t>
            </a:r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  <a:p>
            <a:pPr lvl="3" marL="2006640" indent="-634680">
              <a:lnSpc>
                <a:spcPct val="90000"/>
              </a:lnSpc>
              <a:spcBef>
                <a:spcPts val="2001"/>
              </a:spcBef>
              <a:buClr>
                <a:srgbClr val="330072"/>
              </a:buClr>
              <a:buFont typeface="Arial"/>
              <a:buChar char="•"/>
            </a:pPr>
            <a:r>
              <a:rPr b="0" lang="en-US" sz="4500" spc="-1" strike="noStrike">
                <a:solidFill>
                  <a:srgbClr val="000000"/>
                </a:solidFill>
                <a:latin typeface="Roboto Light"/>
                <a:ea typeface="Roboto Light"/>
              </a:rPr>
              <a:t>Body Level Four</a:t>
            </a:r>
            <a:endParaRPr b="0" lang="en-US" sz="4500" spc="-1" strike="noStrike">
              <a:solidFill>
                <a:srgbClr val="000000"/>
              </a:solidFill>
              <a:latin typeface="Roboto"/>
            </a:endParaRPr>
          </a:p>
          <a:p>
            <a:pPr lvl="4" marL="2514600" indent="-685440">
              <a:lnSpc>
                <a:spcPct val="90000"/>
              </a:lnSpc>
              <a:spcBef>
                <a:spcPts val="2001"/>
              </a:spcBef>
              <a:buClr>
                <a:srgbClr val="330072"/>
              </a:buClr>
              <a:buSzPct val="90000"/>
              <a:buFont typeface="Arial"/>
              <a:buChar char="•"/>
            </a:pPr>
            <a:r>
              <a:rPr b="0" lang="en-US" sz="4500" spc="-1" strike="noStrike">
                <a:solidFill>
                  <a:srgbClr val="000000"/>
                </a:solidFill>
                <a:latin typeface="Roboto Light"/>
                <a:ea typeface="Roboto Light"/>
              </a:rPr>
              <a:t>Body Level Five</a:t>
            </a:r>
            <a:endParaRPr b="0" lang="en-US" sz="45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sldNum"/>
          </p:nvPr>
        </p:nvSpPr>
        <p:spPr>
          <a:xfrm>
            <a:off x="22173120" y="12802320"/>
            <a:ext cx="534240" cy="550800"/>
          </a:xfrm>
          <a:prstGeom prst="rect">
            <a:avLst/>
          </a:prstGeom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C113D1DD-DF23-43DE-8088-BD621C027F43}" type="slidenum">
              <a:rPr b="0" lang="en-US" sz="2400" spc="-1" strike="noStrike">
                <a:solidFill>
                  <a:srgbClr val="888888"/>
                </a:solidFill>
                <a:latin typeface="Roboto"/>
                <a:ea typeface="Roboto"/>
              </a:rPr>
              <a:t>1</a:t>
            </a:fld>
            <a:endParaRPr b="0" lang="en-US" sz="2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7" descr=""/>
          <p:cNvPicPr/>
          <p:nvPr/>
        </p:nvPicPr>
        <p:blipFill>
          <a:blip r:embed="rId2"/>
          <a:stretch/>
        </p:blipFill>
        <p:spPr>
          <a:xfrm>
            <a:off x="19495080" y="0"/>
            <a:ext cx="4888800" cy="1523520"/>
          </a:xfrm>
          <a:prstGeom prst="rect">
            <a:avLst/>
          </a:prstGeom>
          <a:ln w="12600">
            <a:noFill/>
          </a:ln>
        </p:spPr>
      </p:pic>
      <p:sp>
        <p:nvSpPr>
          <p:cNvPr id="88" name="CustomShape 1" hidden="1"/>
          <p:cNvSpPr/>
          <p:nvPr/>
        </p:nvSpPr>
        <p:spPr>
          <a:xfrm>
            <a:off x="-23760" y="13511520"/>
            <a:ext cx="24431040" cy="203040"/>
          </a:xfrm>
          <a:prstGeom prst="rect">
            <a:avLst/>
          </a:prstGeom>
          <a:solidFill>
            <a:srgbClr val="330072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9" name="Picture 7" descr=""/>
          <p:cNvPicPr/>
          <p:nvPr/>
        </p:nvPicPr>
        <p:blipFill>
          <a:blip r:embed="rId3"/>
          <a:stretch/>
        </p:blipFill>
        <p:spPr>
          <a:xfrm>
            <a:off x="19495080" y="0"/>
            <a:ext cx="4888800" cy="1523520"/>
          </a:xfrm>
          <a:prstGeom prst="rect">
            <a:avLst/>
          </a:prstGeom>
          <a:ln w="12600">
            <a:noFill/>
          </a:ln>
        </p:spPr>
      </p:pic>
      <p:sp>
        <p:nvSpPr>
          <p:cNvPr id="90" name="CustomShape 2"/>
          <p:cNvSpPr/>
          <p:nvPr/>
        </p:nvSpPr>
        <p:spPr>
          <a:xfrm>
            <a:off x="-23760" y="13152960"/>
            <a:ext cx="24431040" cy="568440"/>
          </a:xfrm>
          <a:prstGeom prst="rect">
            <a:avLst/>
          </a:prstGeom>
          <a:solidFill>
            <a:srgbClr val="685bc7">
              <a:alpha val="50000"/>
            </a:srgb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1" name="PlaceHolder 3"/>
          <p:cNvSpPr>
            <a:spLocks noGrp="1"/>
          </p:cNvSpPr>
          <p:nvPr>
            <p:ph type="sldNum"/>
          </p:nvPr>
        </p:nvSpPr>
        <p:spPr>
          <a:xfrm>
            <a:off x="22173120" y="12802320"/>
            <a:ext cx="534240" cy="550800"/>
          </a:xfrm>
          <a:prstGeom prst="rect">
            <a:avLst/>
          </a:prstGeom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D62EB452-7526-4FB4-ABEC-495257DCEFE6}" type="slidenum">
              <a:rPr b="0" lang="en-US" sz="2400" spc="-1" strike="noStrike">
                <a:solidFill>
                  <a:srgbClr val="888888"/>
                </a:solidFill>
                <a:latin typeface="Roboto"/>
                <a:ea typeface="Roboto"/>
              </a:rPr>
              <a:t>1</a:t>
            </a:fld>
            <a:endParaRPr b="0" lang="en-US" sz="2400" spc="-1" strike="noStrike">
              <a:latin typeface="Times New Roman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3000" spc="-1" strike="noStrike">
                <a:solidFill>
                  <a:srgbClr val="ffffff"/>
                </a:solidFill>
                <a:latin typeface="Roboto"/>
              </a:rPr>
              <a:t>Click to edit the title text format</a:t>
            </a:r>
            <a:endParaRPr b="0" lang="en-US" sz="3000" spc="-1" strike="noStrike">
              <a:solidFill>
                <a:srgbClr val="ffffff"/>
              </a:solidFill>
              <a:latin typeface="Roboto"/>
            </a:endParaRPr>
          </a:p>
        </p:txBody>
      </p:sp>
      <p:sp>
        <p:nvSpPr>
          <p:cNvPr id="93" name="PlaceHolder 5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6000" spc="-1" strike="noStrike">
                <a:solidFill>
                  <a:srgbClr val="000000"/>
                </a:solidFill>
                <a:latin typeface="Roboto"/>
              </a:rPr>
              <a:t>Click to edit the outline text format</a:t>
            </a:r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6000" spc="-1" strike="noStrike">
                <a:solidFill>
                  <a:srgbClr val="000000"/>
                </a:solidFill>
                <a:latin typeface="Roboto"/>
              </a:rPr>
              <a:t>Second Outline Level</a:t>
            </a:r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6000" spc="-1" strike="noStrike">
                <a:solidFill>
                  <a:srgbClr val="000000"/>
                </a:solidFill>
                <a:latin typeface="Roboto"/>
              </a:rPr>
              <a:t>Third Outline Level</a:t>
            </a:r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6000" spc="-1" strike="noStrike">
                <a:solidFill>
                  <a:srgbClr val="000000"/>
                </a:solidFill>
                <a:latin typeface="Roboto"/>
              </a:rPr>
              <a:t>Fourth Outline Level</a:t>
            </a:r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Roboto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Roboto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Roboto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Roboto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Roboto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Roboto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7" descr=""/>
          <p:cNvPicPr/>
          <p:nvPr/>
        </p:nvPicPr>
        <p:blipFill>
          <a:blip r:embed="rId2"/>
          <a:stretch/>
        </p:blipFill>
        <p:spPr>
          <a:xfrm>
            <a:off x="19495080" y="0"/>
            <a:ext cx="4888800" cy="1523520"/>
          </a:xfrm>
          <a:prstGeom prst="rect">
            <a:avLst/>
          </a:prstGeom>
          <a:ln w="12600">
            <a:noFill/>
          </a:ln>
        </p:spPr>
      </p:pic>
      <p:sp>
        <p:nvSpPr>
          <p:cNvPr id="131" name="CustomShape 1" hidden="1"/>
          <p:cNvSpPr/>
          <p:nvPr/>
        </p:nvSpPr>
        <p:spPr>
          <a:xfrm>
            <a:off x="-23760" y="13511520"/>
            <a:ext cx="24431040" cy="203040"/>
          </a:xfrm>
          <a:prstGeom prst="rect">
            <a:avLst/>
          </a:prstGeom>
          <a:solidFill>
            <a:srgbClr val="330072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2" name="CustomShape 2"/>
          <p:cNvSpPr/>
          <p:nvPr/>
        </p:nvSpPr>
        <p:spPr>
          <a:xfrm>
            <a:off x="0" y="3419640"/>
            <a:ext cx="24383520" cy="5705280"/>
          </a:xfrm>
          <a:prstGeom prst="rect">
            <a:avLst/>
          </a:prstGeom>
          <a:solidFill>
            <a:srgbClr val="685bc7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33" name="Picture 7" descr=""/>
          <p:cNvPicPr/>
          <p:nvPr/>
        </p:nvPicPr>
        <p:blipFill>
          <a:blip r:embed="rId3"/>
          <a:stretch/>
        </p:blipFill>
        <p:spPr>
          <a:xfrm>
            <a:off x="19495080" y="0"/>
            <a:ext cx="4888800" cy="1523520"/>
          </a:xfrm>
          <a:prstGeom prst="rect">
            <a:avLst/>
          </a:prstGeom>
          <a:ln w="12600">
            <a:noFill/>
          </a:ln>
        </p:spPr>
      </p:pic>
      <p:sp>
        <p:nvSpPr>
          <p:cNvPr id="134" name="PlaceHolder 3"/>
          <p:cNvSpPr>
            <a:spLocks noGrp="1"/>
          </p:cNvSpPr>
          <p:nvPr>
            <p:ph type="title"/>
          </p:nvPr>
        </p:nvSpPr>
        <p:spPr>
          <a:xfrm>
            <a:off x="1663560" y="3419640"/>
            <a:ext cx="21030840" cy="5705280"/>
          </a:xfrm>
          <a:prstGeom prst="rect">
            <a:avLst/>
          </a:prstGeom>
        </p:spPr>
        <p:txBody>
          <a:bodyPr tIns="91440" bIns="91440" anchor="ctr"/>
          <a:p>
            <a:pPr algn="ctr">
              <a:lnSpc>
                <a:spcPct val="90000"/>
              </a:lnSpc>
            </a:pPr>
            <a:r>
              <a:rPr b="0" lang="en-US" sz="12000" spc="-1" strike="noStrike">
                <a:solidFill>
                  <a:srgbClr val="ffffff"/>
                </a:solidFill>
                <a:latin typeface="Roboto Medium"/>
                <a:ea typeface="Roboto Medium"/>
              </a:rPr>
              <a:t>Title Text</a:t>
            </a:r>
            <a:endParaRPr b="0" lang="en-US" sz="12000" spc="-1" strike="noStrike">
              <a:solidFill>
                <a:srgbClr val="ffffff"/>
              </a:solidFill>
              <a:latin typeface="Roboto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1663560" y="9178920"/>
            <a:ext cx="21030840" cy="2999880"/>
          </a:xfrm>
          <a:prstGeom prst="rect">
            <a:avLst/>
          </a:prstGeom>
        </p:spPr>
        <p:txBody>
          <a:bodyPr tIns="91440" bIns="91440"/>
          <a:p>
            <a:pPr>
              <a:lnSpc>
                <a:spcPct val="90000"/>
              </a:lnSpc>
              <a:spcBef>
                <a:spcPts val="2001"/>
              </a:spcBef>
            </a:pPr>
            <a:r>
              <a:rPr b="0" lang="en-US" sz="4800" spc="-1" strike="noStrike">
                <a:solidFill>
                  <a:srgbClr val="888888"/>
                </a:solidFill>
                <a:latin typeface="Roboto"/>
                <a:ea typeface="Roboto"/>
              </a:rPr>
              <a:t>Body Level One</a:t>
            </a:r>
            <a:endParaRPr b="0" lang="en-US" sz="4800" spc="-1" strike="noStrike">
              <a:solidFill>
                <a:srgbClr val="000000"/>
              </a:solidFill>
              <a:latin typeface="Roboto"/>
            </a:endParaRPr>
          </a:p>
          <a:p>
            <a:pPr>
              <a:lnSpc>
                <a:spcPct val="90000"/>
              </a:lnSpc>
              <a:spcBef>
                <a:spcPts val="2001"/>
              </a:spcBef>
            </a:pPr>
            <a:r>
              <a:rPr b="0" lang="en-US" sz="4800" spc="-1" strike="noStrike">
                <a:solidFill>
                  <a:srgbClr val="888888"/>
                </a:solidFill>
                <a:latin typeface="Roboto"/>
                <a:ea typeface="Roboto"/>
              </a:rPr>
              <a:t>Body Level Two</a:t>
            </a:r>
            <a:endParaRPr b="0" lang="en-US" sz="4800" spc="-1" strike="noStrike">
              <a:solidFill>
                <a:srgbClr val="000000"/>
              </a:solidFill>
              <a:latin typeface="Roboto"/>
            </a:endParaRPr>
          </a:p>
          <a:p>
            <a:pPr>
              <a:lnSpc>
                <a:spcPct val="90000"/>
              </a:lnSpc>
              <a:spcBef>
                <a:spcPts val="2001"/>
              </a:spcBef>
            </a:pPr>
            <a:r>
              <a:rPr b="0" lang="en-US" sz="4800" spc="-1" strike="noStrike">
                <a:solidFill>
                  <a:srgbClr val="888888"/>
                </a:solidFill>
                <a:latin typeface="Roboto"/>
                <a:ea typeface="Roboto"/>
              </a:rPr>
              <a:t>Body Level Three</a:t>
            </a:r>
            <a:endParaRPr b="0" lang="en-US" sz="4800" spc="-1" strike="noStrike">
              <a:solidFill>
                <a:srgbClr val="000000"/>
              </a:solidFill>
              <a:latin typeface="Roboto"/>
            </a:endParaRPr>
          </a:p>
          <a:p>
            <a:pPr>
              <a:lnSpc>
                <a:spcPct val="90000"/>
              </a:lnSpc>
              <a:spcBef>
                <a:spcPts val="2001"/>
              </a:spcBef>
            </a:pPr>
            <a:r>
              <a:rPr b="0" lang="en-US" sz="4800" spc="-1" strike="noStrike">
                <a:solidFill>
                  <a:srgbClr val="888888"/>
                </a:solidFill>
                <a:latin typeface="Roboto"/>
                <a:ea typeface="Roboto"/>
              </a:rPr>
              <a:t>Body Level Four</a:t>
            </a:r>
            <a:endParaRPr b="0" lang="en-US" sz="4800" spc="-1" strike="noStrike">
              <a:solidFill>
                <a:srgbClr val="000000"/>
              </a:solidFill>
              <a:latin typeface="Roboto"/>
            </a:endParaRPr>
          </a:p>
          <a:p>
            <a:pPr>
              <a:lnSpc>
                <a:spcPct val="90000"/>
              </a:lnSpc>
              <a:spcBef>
                <a:spcPts val="2001"/>
              </a:spcBef>
            </a:pPr>
            <a:r>
              <a:rPr b="0" lang="en-US" sz="4800" spc="-1" strike="noStrike">
                <a:solidFill>
                  <a:srgbClr val="888888"/>
                </a:solidFill>
                <a:latin typeface="Roboto"/>
                <a:ea typeface="Roboto"/>
              </a:rPr>
              <a:t>Body Level Five</a:t>
            </a:r>
            <a:endParaRPr b="0" lang="en-US" sz="48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36" name="CustomShape 5"/>
          <p:cNvSpPr/>
          <p:nvPr/>
        </p:nvSpPr>
        <p:spPr>
          <a:xfrm>
            <a:off x="-23760" y="13511520"/>
            <a:ext cx="24431040" cy="203040"/>
          </a:xfrm>
          <a:prstGeom prst="rect">
            <a:avLst/>
          </a:prstGeom>
          <a:solidFill>
            <a:srgbClr val="330072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7" name="PlaceHolder 6"/>
          <p:cNvSpPr>
            <a:spLocks noGrp="1"/>
          </p:cNvSpPr>
          <p:nvPr>
            <p:ph type="sldNum"/>
          </p:nvPr>
        </p:nvSpPr>
        <p:spPr>
          <a:xfrm>
            <a:off x="22162320" y="12808440"/>
            <a:ext cx="545040" cy="538200"/>
          </a:xfrm>
          <a:prstGeom prst="rect">
            <a:avLst/>
          </a:prstGeom>
        </p:spPr>
        <p:txBody>
          <a:bodyPr tIns="91440" bIns="91440" anchor="ctr"/>
          <a:p>
            <a:pPr algn="r">
              <a:lnSpc>
                <a:spcPct val="90000"/>
              </a:lnSpc>
              <a:spcBef>
                <a:spcPts val="2401"/>
              </a:spcBef>
            </a:pPr>
            <a:fld id="{1BE5DC75-A7D3-46A6-B900-BE9B118F11F9}" type="slidenum">
              <a:rPr b="1" lang="en-US" sz="2400" spc="-1" strike="noStrike" cap="all">
                <a:solidFill>
                  <a:srgbClr val="888888"/>
                </a:solidFill>
                <a:latin typeface="Roboto"/>
                <a:ea typeface="Roboto"/>
              </a:rPr>
              <a:t>1</a:t>
            </a:fld>
            <a:endParaRPr b="0" lang="en-US" sz="2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2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Shape 1"/>
          <p:cNvSpPr txBox="1"/>
          <p:nvPr/>
        </p:nvSpPr>
        <p:spPr>
          <a:xfrm>
            <a:off x="1676520" y="730080"/>
            <a:ext cx="21030840" cy="2650680"/>
          </a:xfrm>
          <a:prstGeom prst="rect">
            <a:avLst/>
          </a:prstGeom>
          <a:noFill/>
          <a:ln w="25560">
            <a:noFill/>
          </a:ln>
        </p:spPr>
        <p:txBody>
          <a:bodyPr tIns="91440" bIns="91440" anchor="ctr"/>
          <a:p>
            <a:pPr>
              <a:lnSpc>
                <a:spcPct val="90000"/>
              </a:lnSpc>
            </a:pPr>
            <a:r>
              <a:rPr b="0" lang="en-US" sz="9000" spc="-1" strike="noStrike">
                <a:solidFill>
                  <a:srgbClr val="330072"/>
                </a:solidFill>
                <a:latin typeface="Roboto Medium"/>
                <a:ea typeface="Roboto Medium"/>
              </a:rPr>
              <a:t>StarlingX Project Update</a:t>
            </a:r>
            <a:endParaRPr b="0" lang="en-US" sz="9000" spc="-1" strike="noStrike">
              <a:solidFill>
                <a:srgbClr val="ffffff"/>
              </a:solidFill>
              <a:latin typeface="Roboto"/>
            </a:endParaRPr>
          </a:p>
        </p:txBody>
      </p:sp>
      <p:sp>
        <p:nvSpPr>
          <p:cNvPr id="181" name="TextShape 2"/>
          <p:cNvSpPr txBox="1"/>
          <p:nvPr/>
        </p:nvSpPr>
        <p:spPr>
          <a:xfrm>
            <a:off x="1272960" y="9501840"/>
            <a:ext cx="21833640" cy="2687400"/>
          </a:xfrm>
          <a:prstGeom prst="rect">
            <a:avLst/>
          </a:prstGeom>
          <a:noFill/>
          <a:ln w="25560">
            <a:noFill/>
          </a:ln>
        </p:spPr>
        <p:txBody>
          <a:bodyPr lIns="50760" rIns="50760" tIns="50760" bIns="50760" anchor="ctr"/>
          <a:p>
            <a:pPr>
              <a:lnSpc>
                <a:spcPct val="90000"/>
              </a:lnSpc>
              <a:spcBef>
                <a:spcPts val="2401"/>
              </a:spcBef>
            </a:pPr>
            <a:r>
              <a:rPr b="1" lang="en-US" sz="3000" spc="-1" strike="noStrike" cap="all">
                <a:solidFill>
                  <a:srgbClr val="ffffff"/>
                </a:solidFill>
                <a:latin typeface="Roboto"/>
                <a:ea typeface="Roboto"/>
              </a:rPr>
              <a:t>Huang Shuquan – StarlingX TSC Member</a:t>
            </a:r>
            <a:endParaRPr b="0" lang="en-US" sz="3000" spc="-1" strike="noStrike">
              <a:solidFill>
                <a:srgbClr val="000000"/>
              </a:solidFill>
              <a:latin typeface="Roboto"/>
            </a:endParaRPr>
          </a:p>
          <a:p>
            <a:pPr>
              <a:lnSpc>
                <a:spcPct val="90000"/>
              </a:lnSpc>
              <a:spcBef>
                <a:spcPts val="2401"/>
              </a:spcBef>
            </a:pPr>
            <a:r>
              <a:rPr b="1" lang="en-US" sz="3000" spc="-1" strike="noStrike" cap="all">
                <a:solidFill>
                  <a:srgbClr val="ffffff"/>
                </a:solidFill>
                <a:latin typeface="Roboto"/>
                <a:ea typeface="Roboto"/>
              </a:rPr>
              <a:t>Saul Wold - StarlingX TSC Member</a:t>
            </a:r>
            <a:endParaRPr b="0" lang="en-US" sz="3000" spc="-1" strike="noStrike">
              <a:solidFill>
                <a:srgbClr val="000000"/>
              </a:solidFill>
              <a:latin typeface="Roboto"/>
            </a:endParaRPr>
          </a:p>
          <a:p>
            <a:pPr>
              <a:lnSpc>
                <a:spcPct val="90000"/>
              </a:lnSpc>
              <a:spcBef>
                <a:spcPts val="2401"/>
              </a:spcBef>
            </a:pPr>
            <a:endParaRPr b="0" lang="en-US" sz="3000" spc="-1" strike="noStrike">
              <a:solidFill>
                <a:srgbClr val="000000"/>
              </a:solidFill>
              <a:latin typeface="Roboto"/>
            </a:endParaRPr>
          </a:p>
          <a:p>
            <a:pPr>
              <a:lnSpc>
                <a:spcPct val="90000"/>
              </a:lnSpc>
              <a:spcBef>
                <a:spcPts val="2401"/>
              </a:spcBef>
            </a:pPr>
            <a:r>
              <a:rPr b="1" lang="en-US" sz="3000" spc="-1" strike="noStrike" cap="all">
                <a:solidFill>
                  <a:srgbClr val="ffffff"/>
                </a:solidFill>
                <a:latin typeface="Roboto"/>
                <a:ea typeface="Roboto"/>
              </a:rPr>
              <a:t>Starlingx.io</a:t>
            </a:r>
            <a:endParaRPr b="0" lang="en-US" sz="30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82" name="TextShape 3"/>
          <p:cNvSpPr txBox="1"/>
          <p:nvPr/>
        </p:nvSpPr>
        <p:spPr>
          <a:xfrm>
            <a:off x="1272960" y="7238160"/>
            <a:ext cx="21837960" cy="977760"/>
          </a:xfrm>
          <a:prstGeom prst="rect">
            <a:avLst/>
          </a:prstGeom>
          <a:noFill/>
          <a:ln w="25560">
            <a:noFill/>
          </a:ln>
        </p:spPr>
        <p:txBody>
          <a:bodyPr tIns="91440" bIns="91440" anchor="b"/>
          <a:p>
            <a:pPr>
              <a:lnSpc>
                <a:spcPct val="90000"/>
              </a:lnSpc>
            </a:pPr>
            <a:r>
              <a:rPr b="0" lang="en-US" sz="5280" spc="-1" strike="noStrike">
                <a:solidFill>
                  <a:srgbClr val="ffffff"/>
                </a:solidFill>
                <a:latin typeface="Roboto Light"/>
                <a:ea typeface="Roboto Light"/>
              </a:rPr>
              <a:t>Learn, Try, Get Involved!</a:t>
            </a:r>
            <a:endParaRPr b="0" lang="en-US" sz="5280" spc="-1" strike="noStrike">
              <a:solidFill>
                <a:srgbClr val="000000"/>
              </a:solidFill>
              <a:latin typeface="Roboto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extShape 1"/>
          <p:cNvSpPr txBox="1"/>
          <p:nvPr/>
        </p:nvSpPr>
        <p:spPr>
          <a:xfrm>
            <a:off x="1676520" y="730080"/>
            <a:ext cx="21030840" cy="2650680"/>
          </a:xfrm>
          <a:prstGeom prst="rect">
            <a:avLst/>
          </a:prstGeom>
          <a:noFill/>
          <a:ln w="25560">
            <a:noFill/>
          </a:ln>
        </p:spPr>
        <p:txBody>
          <a:bodyPr tIns="91440" bIns="91440" anchor="ctr"/>
          <a:p>
            <a:pPr>
              <a:lnSpc>
                <a:spcPct val="90000"/>
              </a:lnSpc>
            </a:pPr>
            <a:r>
              <a:rPr b="0" lang="en-US" sz="9000" spc="-1" strike="noStrike">
                <a:solidFill>
                  <a:srgbClr val="330072"/>
                </a:solidFill>
                <a:latin typeface="Roboto Medium"/>
                <a:ea typeface="Roboto Medium"/>
              </a:rPr>
              <a:t>Starli</a:t>
            </a:r>
            <a:r>
              <a:rPr b="0" lang="en-US" sz="9000" spc="-1" strike="noStrike">
                <a:solidFill>
                  <a:srgbClr val="330072"/>
                </a:solidFill>
                <a:latin typeface="Roboto Medium"/>
                <a:ea typeface="Roboto Medium"/>
              </a:rPr>
              <a:t>ngX </a:t>
            </a:r>
            <a:r>
              <a:rPr b="0" lang="en-US" sz="9000" spc="-1" strike="noStrike">
                <a:solidFill>
                  <a:srgbClr val="330072"/>
                </a:solidFill>
                <a:latin typeface="Roboto Medium"/>
                <a:ea typeface="Roboto Medium"/>
              </a:rPr>
              <a:t>4.0 </a:t>
            </a:r>
            <a:r>
              <a:rPr b="0" lang="en-US" sz="9000" spc="-1" strike="noStrike">
                <a:solidFill>
                  <a:srgbClr val="330072"/>
                </a:solidFill>
                <a:latin typeface="Roboto Medium"/>
                <a:ea typeface="Roboto Medium"/>
              </a:rPr>
              <a:t>Relea</a:t>
            </a:r>
            <a:r>
              <a:rPr b="0" lang="en-US" sz="9000" spc="-1" strike="noStrike">
                <a:solidFill>
                  <a:srgbClr val="330072"/>
                </a:solidFill>
                <a:latin typeface="Roboto Medium"/>
                <a:ea typeface="Roboto Medium"/>
              </a:rPr>
              <a:t>se </a:t>
            </a:r>
            <a:r>
              <a:rPr b="0" lang="en-US" sz="9000" spc="-1" strike="noStrike">
                <a:solidFill>
                  <a:srgbClr val="330072"/>
                </a:solidFill>
                <a:latin typeface="Roboto Medium"/>
                <a:ea typeface="Roboto Medium"/>
              </a:rPr>
              <a:t>Planni</a:t>
            </a:r>
            <a:r>
              <a:rPr b="0" lang="en-US" sz="9000" spc="-1" strike="noStrike">
                <a:solidFill>
                  <a:srgbClr val="330072"/>
                </a:solidFill>
                <a:latin typeface="Roboto Medium"/>
                <a:ea typeface="Roboto Medium"/>
              </a:rPr>
              <a:t>ng</a:t>
            </a:r>
            <a:endParaRPr b="0" lang="en-US" sz="9000" spc="-1" strike="noStrike">
              <a:solidFill>
                <a:srgbClr val="ffffff"/>
              </a:solidFill>
              <a:latin typeface="Roboto"/>
            </a:endParaRPr>
          </a:p>
        </p:txBody>
      </p:sp>
      <p:sp>
        <p:nvSpPr>
          <p:cNvPr id="219" name="TextShape 2"/>
          <p:cNvSpPr txBox="1"/>
          <p:nvPr/>
        </p:nvSpPr>
        <p:spPr>
          <a:xfrm>
            <a:off x="1049040" y="2955960"/>
            <a:ext cx="20066760" cy="8739360"/>
          </a:xfrm>
          <a:prstGeom prst="rect">
            <a:avLst/>
          </a:prstGeom>
          <a:noFill/>
          <a:ln w="25560">
            <a:noFill/>
          </a:ln>
        </p:spPr>
        <p:txBody>
          <a:bodyPr tIns="91440" bIns="91440">
            <a:normAutofit/>
          </a:bodyPr>
          <a:p>
            <a:pPr marL="533520" indent="-533160">
              <a:lnSpc>
                <a:spcPct val="90000"/>
              </a:lnSpc>
              <a:spcBef>
                <a:spcPts val="2001"/>
              </a:spcBef>
              <a:buClr>
                <a:srgbClr val="330072"/>
              </a:buClr>
              <a:buSzPct val="120000"/>
              <a:buFont typeface="Arial"/>
              <a:buChar char="•"/>
            </a:pPr>
            <a:r>
              <a:rPr b="0" lang="en-US" sz="6400" spc="-1" strike="noStrike">
                <a:solidFill>
                  <a:srgbClr val="000000"/>
                </a:solidFill>
                <a:latin typeface="Roboto"/>
                <a:ea typeface="Roboto"/>
              </a:rPr>
              <a:t>Ussuri Update</a:t>
            </a:r>
            <a:endParaRPr b="0" lang="en-US" sz="6400" spc="-1" strike="noStrike">
              <a:solidFill>
                <a:srgbClr val="000000"/>
              </a:solidFill>
              <a:latin typeface="Roboto"/>
            </a:endParaRPr>
          </a:p>
          <a:p>
            <a:pPr marL="533520" indent="-533160">
              <a:lnSpc>
                <a:spcPct val="90000"/>
              </a:lnSpc>
              <a:spcBef>
                <a:spcPts val="2001"/>
              </a:spcBef>
              <a:buClr>
                <a:srgbClr val="330072"/>
              </a:buClr>
              <a:buSzPct val="120000"/>
              <a:buFont typeface="Arial"/>
              <a:buChar char="•"/>
            </a:pPr>
            <a:r>
              <a:rPr b="0" lang="en-US" sz="6400" spc="-1" strike="noStrike">
                <a:solidFill>
                  <a:srgbClr val="000000"/>
                </a:solidFill>
                <a:latin typeface="Roboto"/>
                <a:ea typeface="Roboto"/>
              </a:rPr>
              <a:t>CentOS 8 / 4.18 Kernel / Python3</a:t>
            </a:r>
            <a:endParaRPr b="0" lang="en-US" sz="6400" spc="-1" strike="noStrike">
              <a:solidFill>
                <a:srgbClr val="000000"/>
              </a:solidFill>
              <a:latin typeface="Roboto"/>
            </a:endParaRPr>
          </a:p>
          <a:p>
            <a:pPr marL="533520" indent="-533160">
              <a:lnSpc>
                <a:spcPct val="90000"/>
              </a:lnSpc>
              <a:spcBef>
                <a:spcPts val="2001"/>
              </a:spcBef>
              <a:buClr>
                <a:srgbClr val="330072"/>
              </a:buClr>
              <a:buSzPct val="120000"/>
              <a:buFont typeface="Arial"/>
              <a:buChar char="•"/>
            </a:pPr>
            <a:r>
              <a:rPr b="0" lang="en-US" sz="6400" spc="-1" strike="noStrike">
                <a:solidFill>
                  <a:srgbClr val="000000"/>
                </a:solidFill>
                <a:latin typeface="Roboto"/>
                <a:ea typeface="Roboto"/>
              </a:rPr>
              <a:t>Multi-OS Support</a:t>
            </a:r>
            <a:endParaRPr b="0" lang="en-US" sz="6400" spc="-1" strike="noStrike">
              <a:solidFill>
                <a:srgbClr val="000000"/>
              </a:solidFill>
              <a:latin typeface="Roboto"/>
            </a:endParaRPr>
          </a:p>
          <a:p>
            <a:pPr marL="533520" indent="-533160">
              <a:lnSpc>
                <a:spcPct val="90000"/>
              </a:lnSpc>
              <a:spcBef>
                <a:spcPts val="2001"/>
              </a:spcBef>
              <a:buClr>
                <a:srgbClr val="330072"/>
              </a:buClr>
              <a:buSzPct val="120000"/>
              <a:buFont typeface="Arial"/>
              <a:buChar char="•"/>
            </a:pPr>
            <a:r>
              <a:rPr b="0" lang="en-US" sz="6400" spc="-1" strike="noStrike">
                <a:solidFill>
                  <a:srgbClr val="000000"/>
                </a:solidFill>
                <a:latin typeface="Roboto"/>
                <a:ea typeface="Roboto"/>
              </a:rPr>
              <a:t>Package Versioning via PBR</a:t>
            </a:r>
            <a:endParaRPr b="0" lang="en-US" sz="6400" spc="-1" strike="noStrike">
              <a:solidFill>
                <a:srgbClr val="000000"/>
              </a:solidFill>
              <a:latin typeface="Roboto"/>
            </a:endParaRPr>
          </a:p>
          <a:p>
            <a:pPr marL="533520" indent="-533160">
              <a:lnSpc>
                <a:spcPct val="90000"/>
              </a:lnSpc>
              <a:spcBef>
                <a:spcPts val="2001"/>
              </a:spcBef>
              <a:buClr>
                <a:srgbClr val="330072"/>
              </a:buClr>
              <a:buSzPct val="120000"/>
              <a:buFont typeface="Arial"/>
              <a:buChar char="•"/>
            </a:pPr>
            <a:r>
              <a:rPr b="0" lang="en-US" sz="6400" spc="-1" strike="noStrike">
                <a:solidFill>
                  <a:srgbClr val="000000"/>
                </a:solidFill>
                <a:latin typeface="Roboto"/>
                <a:ea typeface="Roboto"/>
              </a:rPr>
              <a:t>Layered build</a:t>
            </a:r>
            <a:endParaRPr b="0" lang="en-US" sz="6400" spc="-1" strike="noStrike">
              <a:solidFill>
                <a:srgbClr val="000000"/>
              </a:solidFill>
              <a:latin typeface="Roboto"/>
            </a:endParaRPr>
          </a:p>
          <a:p>
            <a:pPr marL="533520" indent="-533160">
              <a:lnSpc>
                <a:spcPct val="90000"/>
              </a:lnSpc>
              <a:spcBef>
                <a:spcPts val="2001"/>
              </a:spcBef>
              <a:buClr>
                <a:srgbClr val="330072"/>
              </a:buClr>
              <a:buSzPct val="120000"/>
              <a:buFont typeface="Arial"/>
              <a:buChar char="•"/>
            </a:pPr>
            <a:r>
              <a:rPr b="0" lang="en-US" sz="6400" spc="-1" strike="noStrike">
                <a:solidFill>
                  <a:srgbClr val="000000"/>
                </a:solidFill>
                <a:latin typeface="Roboto"/>
                <a:ea typeface="Roboto"/>
              </a:rPr>
              <a:t>Test Improvements</a:t>
            </a:r>
            <a:endParaRPr b="0" lang="en-US" sz="6400" spc="-1" strike="noStrike">
              <a:solidFill>
                <a:srgbClr val="000000"/>
              </a:solidFill>
              <a:latin typeface="Roboto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6400" spc="-1" strike="noStrike">
                <a:solidFill>
                  <a:srgbClr val="000000"/>
                </a:solidFill>
                <a:latin typeface="Roboto"/>
                <a:ea typeface="Roboto"/>
              </a:rPr>
              <a:t> </a:t>
            </a:r>
            <a:r>
              <a:rPr b="0" lang="en-US" sz="6400" spc="-1" strike="noStrike">
                <a:solidFill>
                  <a:srgbClr val="000000"/>
                </a:solidFill>
                <a:latin typeface="Roboto"/>
                <a:ea typeface="Roboto"/>
              </a:rPr>
              <a:t>Unit, Functional, Integration</a:t>
            </a:r>
            <a:endParaRPr b="0" lang="en-US" sz="6400" spc="-1" strike="noStrike">
              <a:solidFill>
                <a:srgbClr val="000000"/>
              </a:solidFill>
              <a:latin typeface="Roboto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6400" spc="-1" strike="noStrike">
                <a:solidFill>
                  <a:srgbClr val="000000"/>
                </a:solidFill>
                <a:latin typeface="Roboto"/>
                <a:ea typeface="Roboto"/>
              </a:rPr>
              <a:t> </a:t>
            </a:r>
            <a:r>
              <a:rPr b="0" lang="en-US" sz="6400" spc="-1" strike="noStrike">
                <a:solidFill>
                  <a:srgbClr val="000000"/>
                </a:solidFill>
                <a:latin typeface="Roboto"/>
                <a:ea typeface="Roboto"/>
              </a:rPr>
              <a:t>Additional Performance tests</a:t>
            </a:r>
            <a:endParaRPr b="0" lang="en-US" sz="6400" spc="-1" strike="noStrike">
              <a:solidFill>
                <a:srgbClr val="000000"/>
              </a:solidFill>
              <a:latin typeface="Roboto"/>
            </a:endParaRPr>
          </a:p>
        </p:txBody>
      </p:sp>
      <p:graphicFrame>
        <p:nvGraphicFramePr>
          <p:cNvPr id="220" name="Table 3"/>
          <p:cNvGraphicFramePr/>
          <p:nvPr/>
        </p:nvGraphicFramePr>
        <p:xfrm>
          <a:off x="13898880" y="6556680"/>
          <a:ext cx="10023480" cy="6198120"/>
        </p:xfrm>
        <a:graphic>
          <a:graphicData uri="http://schemas.openxmlformats.org/drawingml/2006/table">
            <a:tbl>
              <a:tblPr/>
              <a:tblGrid>
                <a:gridCol w="3741480"/>
                <a:gridCol w="3276360"/>
                <a:gridCol w="3005640"/>
              </a:tblGrid>
              <a:tr h="1456200"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en-US" sz="4800" spc="-1" strike="noStrike">
                          <a:latin typeface="Arial"/>
                        </a:rPr>
                        <a:t>Ussuri Timeline</a:t>
                      </a:r>
                      <a:endParaRPr b="0" lang="en-US" sz="4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en-US" sz="4800" spc="-1" strike="noStrike">
                          <a:latin typeface="Arial"/>
                        </a:rPr>
                        <a:t>StarlingX Plan</a:t>
                      </a:r>
                      <a:endParaRPr b="0" lang="en-US" sz="4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947880">
                <a:tc>
                  <a:txBody>
                    <a:bodyPr lIns="90000" rIns="90000" tIns="46800" bIns="46800"/>
                    <a:p>
                      <a:r>
                        <a:rPr b="0" lang="en-US" sz="4800" spc="-1" strike="noStrike">
                          <a:latin typeface="Arial"/>
                        </a:rPr>
                        <a:t>Milestone-1</a:t>
                      </a:r>
                      <a:endParaRPr b="0" lang="en-US" sz="4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en-US" sz="4800" spc="-1" strike="noStrike">
                          <a:latin typeface="Arial"/>
                        </a:rPr>
                        <a:t>12/13/2019</a:t>
                      </a:r>
                      <a:endParaRPr b="0" lang="en-US" sz="4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en-US" sz="4800" spc="-1" strike="noStrike">
                          <a:latin typeface="Arial"/>
                        </a:rPr>
                        <a:t>1/24/2020</a:t>
                      </a:r>
                      <a:endParaRPr b="0" lang="en-US" sz="4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947880">
                <a:tc>
                  <a:txBody>
                    <a:bodyPr lIns="90000" rIns="90000" tIns="46800" bIns="46800"/>
                    <a:p>
                      <a:r>
                        <a:rPr b="0" lang="en-US" sz="4800" spc="-1" strike="noStrike">
                          <a:latin typeface="Arial"/>
                        </a:rPr>
                        <a:t>Milestone-2</a:t>
                      </a:r>
                      <a:endParaRPr b="0" lang="en-US" sz="4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en-US" sz="4800" spc="-1" strike="noStrike">
                          <a:latin typeface="Arial"/>
                        </a:rPr>
                        <a:t>2/13/2020</a:t>
                      </a:r>
                      <a:endParaRPr b="0" lang="en-US" sz="4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en-US" sz="4800" spc="-1" strike="noStrike">
                          <a:latin typeface="Arial"/>
                        </a:rPr>
                        <a:t>3/27/2020</a:t>
                      </a:r>
                      <a:endParaRPr b="0" lang="en-US" sz="4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947880">
                <a:tc>
                  <a:txBody>
                    <a:bodyPr lIns="90000" rIns="90000" tIns="46800" bIns="46800"/>
                    <a:p>
                      <a:r>
                        <a:rPr b="0" lang="en-US" sz="4800" spc="-1" strike="noStrike">
                          <a:latin typeface="Arial"/>
                        </a:rPr>
                        <a:t>Milestone-3</a:t>
                      </a:r>
                      <a:endParaRPr b="0" lang="en-US" sz="4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en-US" sz="4800" spc="-1" strike="noStrike">
                          <a:latin typeface="Arial"/>
                        </a:rPr>
                        <a:t>4/10/2020</a:t>
                      </a:r>
                      <a:endParaRPr b="0" lang="en-US" sz="4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en-US" sz="4800" spc="-1" strike="noStrike">
                          <a:latin typeface="Arial"/>
                        </a:rPr>
                        <a:t>5/15/2020</a:t>
                      </a:r>
                      <a:endParaRPr b="0" lang="en-US" sz="4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947880">
                <a:tc>
                  <a:txBody>
                    <a:bodyPr lIns="90000" rIns="90000" tIns="46800" bIns="46800"/>
                    <a:p>
                      <a:r>
                        <a:rPr b="0" lang="en-US" sz="4800" spc="-1" strike="noStrike">
                          <a:latin typeface="Arial"/>
                        </a:rPr>
                        <a:t>RC-1</a:t>
                      </a:r>
                      <a:endParaRPr b="0" lang="en-US" sz="4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en-US" sz="4800" spc="-1" strike="noStrike">
                          <a:latin typeface="Arial"/>
                        </a:rPr>
                        <a:t>4/24/2020</a:t>
                      </a:r>
                      <a:endParaRPr b="0" lang="en-US" sz="4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en-US" sz="4800" spc="-1" strike="noStrike">
                          <a:latin typeface="Arial"/>
                        </a:rPr>
                        <a:t>6/12/2020</a:t>
                      </a:r>
                      <a:endParaRPr b="0" lang="en-US" sz="4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950760">
                <a:tc>
                  <a:txBody>
                    <a:bodyPr lIns="90000" rIns="90000" tIns="46800" bIns="46800"/>
                    <a:p>
                      <a:r>
                        <a:rPr b="0" lang="en-US" sz="4800" spc="-1" strike="noStrike">
                          <a:latin typeface="Arial"/>
                        </a:rPr>
                        <a:t>Release</a:t>
                      </a:r>
                      <a:endParaRPr b="0" lang="en-US" sz="4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en-US" sz="4800" spc="-1" strike="noStrike">
                          <a:latin typeface="Arial"/>
                        </a:rPr>
                        <a:t>5/15/2020</a:t>
                      </a:r>
                      <a:endParaRPr b="0" lang="en-US" sz="4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en-US" sz="4800" spc="-1" strike="noStrike">
                          <a:latin typeface="Arial"/>
                        </a:rPr>
                        <a:t>7/3/2020</a:t>
                      </a:r>
                      <a:endParaRPr b="0" lang="en-US" sz="4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extShape 1"/>
          <p:cNvSpPr txBox="1"/>
          <p:nvPr/>
        </p:nvSpPr>
        <p:spPr>
          <a:xfrm>
            <a:off x="852480" y="730080"/>
            <a:ext cx="21030840" cy="2650680"/>
          </a:xfrm>
          <a:prstGeom prst="rect">
            <a:avLst/>
          </a:prstGeom>
          <a:noFill/>
          <a:ln w="25560">
            <a:noFill/>
          </a:ln>
        </p:spPr>
        <p:txBody>
          <a:bodyPr tIns="91440" bIns="91440" anchor="ctr"/>
          <a:p>
            <a:pPr>
              <a:lnSpc>
                <a:spcPct val="90000"/>
              </a:lnSpc>
            </a:pPr>
            <a:r>
              <a:rPr b="0" lang="en-US" sz="9000" spc="-1" strike="noStrike">
                <a:solidFill>
                  <a:srgbClr val="330072"/>
                </a:solidFill>
                <a:latin typeface="Roboto Medium"/>
                <a:ea typeface="Roboto Medium"/>
              </a:rPr>
              <a:t>StarlingX Future Feature Candidates  </a:t>
            </a:r>
            <a:endParaRPr b="0" lang="en-US" sz="9000" spc="-1" strike="noStrike">
              <a:solidFill>
                <a:srgbClr val="ffffff"/>
              </a:solidFill>
              <a:latin typeface="Roboto"/>
            </a:endParaRPr>
          </a:p>
        </p:txBody>
      </p:sp>
      <p:sp>
        <p:nvSpPr>
          <p:cNvPr id="222" name="TextShape 2"/>
          <p:cNvSpPr txBox="1"/>
          <p:nvPr/>
        </p:nvSpPr>
        <p:spPr>
          <a:xfrm>
            <a:off x="8577720" y="3506760"/>
            <a:ext cx="7314840" cy="9613440"/>
          </a:xfrm>
          <a:prstGeom prst="rect">
            <a:avLst/>
          </a:prstGeom>
          <a:noFill/>
          <a:ln w="25560">
            <a:solidFill>
              <a:srgbClr val="7030a0"/>
            </a:solidFill>
            <a:miter/>
          </a:ln>
        </p:spPr>
        <p:txBody>
          <a:bodyPr tIns="91440" bIns="91440"/>
          <a:p>
            <a:pPr>
              <a:lnSpc>
                <a:spcPct val="90000"/>
              </a:lnSpc>
              <a:spcBef>
                <a:spcPts val="2001"/>
              </a:spcBef>
            </a:pPr>
            <a:r>
              <a:rPr b="1" lang="en-US" sz="4000" spc="-1" strike="noStrike">
                <a:solidFill>
                  <a:srgbClr val="000000"/>
                </a:solidFill>
                <a:latin typeface="Roboto"/>
                <a:ea typeface="Roboto"/>
              </a:rPr>
              <a:t>New functionality</a:t>
            </a:r>
            <a:endParaRPr b="0" lang="en-US" sz="4000" spc="-1" strike="noStrike">
              <a:solidFill>
                <a:srgbClr val="000000"/>
              </a:solidFill>
              <a:latin typeface="Roboto"/>
            </a:endParaRPr>
          </a:p>
          <a:p>
            <a:pPr lvl="1" marL="808200" indent="-350640">
              <a:lnSpc>
                <a:spcPct val="90000"/>
              </a:lnSpc>
              <a:spcBef>
                <a:spcPts val="2001"/>
              </a:spcBef>
              <a:buClr>
                <a:srgbClr val="330072"/>
              </a:buClr>
              <a:buSzPct val="120000"/>
              <a:buFont typeface="Arial"/>
              <a:buChar char="•"/>
            </a:pPr>
            <a:r>
              <a:rPr b="0" lang="en-US" sz="3600" spc="-1" strike="noStrike">
                <a:solidFill>
                  <a:srgbClr val="000000"/>
                </a:solidFill>
                <a:latin typeface="Roboto Light"/>
                <a:ea typeface="Roboto Light"/>
              </a:rPr>
              <a:t>Edge device management </a:t>
            </a:r>
            <a:endParaRPr b="0" lang="en-US" sz="3600" spc="-1" strike="noStrike">
              <a:solidFill>
                <a:srgbClr val="000000"/>
              </a:solidFill>
              <a:latin typeface="Roboto"/>
            </a:endParaRPr>
          </a:p>
          <a:p>
            <a:pPr lvl="1" marL="808200" indent="-350640">
              <a:lnSpc>
                <a:spcPct val="90000"/>
              </a:lnSpc>
              <a:spcBef>
                <a:spcPts val="2001"/>
              </a:spcBef>
              <a:buClr>
                <a:srgbClr val="330072"/>
              </a:buClr>
              <a:buSzPct val="120000"/>
              <a:buFont typeface="Arial"/>
              <a:buChar char="•"/>
            </a:pPr>
            <a:r>
              <a:rPr b="0" lang="en-US" sz="3600" spc="-1" strike="noStrike">
                <a:solidFill>
                  <a:srgbClr val="000000"/>
                </a:solidFill>
                <a:latin typeface="Roboto Light"/>
                <a:ea typeface="Roboto Light"/>
              </a:rPr>
              <a:t>Time Sensitive Networking and MQTT protocol support for industrial use cases</a:t>
            </a:r>
            <a:endParaRPr b="0" lang="en-US" sz="3600" spc="-1" strike="noStrike">
              <a:solidFill>
                <a:srgbClr val="000000"/>
              </a:solidFill>
              <a:latin typeface="Roboto"/>
            </a:endParaRPr>
          </a:p>
          <a:p>
            <a:pPr lvl="1" marL="808200" indent="-350640">
              <a:lnSpc>
                <a:spcPct val="90000"/>
              </a:lnSpc>
              <a:spcBef>
                <a:spcPts val="2001"/>
              </a:spcBef>
              <a:buClr>
                <a:srgbClr val="330072"/>
              </a:buClr>
              <a:buSzPct val="120000"/>
              <a:buFont typeface="Arial"/>
              <a:buChar char="•"/>
            </a:pPr>
            <a:r>
              <a:rPr b="0" lang="en-US" sz="3600" spc="-1" strike="noStrike">
                <a:solidFill>
                  <a:srgbClr val="000000"/>
                </a:solidFill>
                <a:latin typeface="Roboto Light"/>
                <a:ea typeface="Roboto Light"/>
              </a:rPr>
              <a:t>Integrating higher level projects (i.e. EdgeX)</a:t>
            </a:r>
            <a:endParaRPr b="0" lang="en-US" sz="3600" spc="-1" strike="noStrike">
              <a:solidFill>
                <a:srgbClr val="000000"/>
              </a:solidFill>
              <a:latin typeface="Roboto"/>
            </a:endParaRPr>
          </a:p>
          <a:p>
            <a:pPr>
              <a:lnSpc>
                <a:spcPct val="90000"/>
              </a:lnSpc>
              <a:spcBef>
                <a:spcPts val="2001"/>
              </a:spcBef>
            </a:pPr>
            <a:endParaRPr b="0" lang="en-US" sz="36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223" name="CustomShape 3"/>
          <p:cNvSpPr/>
          <p:nvPr/>
        </p:nvSpPr>
        <p:spPr>
          <a:xfrm>
            <a:off x="547560" y="3506760"/>
            <a:ext cx="7314840" cy="9613440"/>
          </a:xfrm>
          <a:prstGeom prst="rect">
            <a:avLst/>
          </a:prstGeom>
          <a:noFill/>
          <a:ln w="25560">
            <a:solidFill>
              <a:srgbClr val="7030a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rmAutofit/>
          </a:bodyPr>
          <a:p>
            <a:pPr>
              <a:lnSpc>
                <a:spcPct val="90000"/>
              </a:lnSpc>
              <a:spcBef>
                <a:spcPts val="2001"/>
              </a:spcBef>
            </a:pPr>
            <a:r>
              <a:rPr b="1" lang="en-US" sz="8400" spc="-1" strike="noStrike">
                <a:solidFill>
                  <a:srgbClr val="000000"/>
                </a:solidFill>
                <a:latin typeface="Roboto"/>
                <a:ea typeface="Roboto"/>
              </a:rPr>
              <a:t>Container Platform </a:t>
            </a:r>
            <a:endParaRPr b="0" lang="en-US" sz="8400" spc="-1" strike="noStrike">
              <a:latin typeface="Arial"/>
            </a:endParaRPr>
          </a:p>
          <a:p>
            <a:pPr lvl="1" marL="808200" indent="-35064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SzPct val="120000"/>
              <a:buFont typeface="Arial"/>
              <a:buChar char="•"/>
            </a:pPr>
            <a:r>
              <a:rPr b="0" lang="en-US" sz="7600" spc="-1" strike="noStrike">
                <a:solidFill>
                  <a:srgbClr val="000000"/>
                </a:solidFill>
                <a:latin typeface="Roboto Light"/>
                <a:ea typeface="Roboto Light"/>
              </a:rPr>
              <a:t>Support for additional container run times </a:t>
            </a:r>
            <a:endParaRPr b="0" lang="en-US" sz="7600" spc="-1" strike="noStrike">
              <a:latin typeface="Arial"/>
            </a:endParaRPr>
          </a:p>
          <a:p>
            <a:pPr lvl="1" marL="808200" indent="-35064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SzPct val="120000"/>
              <a:buFont typeface="Arial"/>
              <a:buChar char="•"/>
            </a:pPr>
            <a:r>
              <a:rPr b="0" lang="en-US" sz="7600" spc="-1" strike="noStrike">
                <a:solidFill>
                  <a:srgbClr val="000000"/>
                </a:solidFill>
                <a:latin typeface="Roboto Light"/>
                <a:ea typeface="Roboto Light"/>
              </a:rPr>
              <a:t>EPA features</a:t>
            </a:r>
            <a:endParaRPr b="0" lang="en-US" sz="7600" spc="-1" strike="noStrike">
              <a:latin typeface="Arial"/>
            </a:endParaRPr>
          </a:p>
          <a:p>
            <a:pPr lvl="1" marL="808200" indent="-35064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SzPct val="120000"/>
              <a:buFont typeface="Arial"/>
              <a:buChar char="•"/>
            </a:pPr>
            <a:r>
              <a:rPr b="0" lang="en-US" sz="7600" spc="-1" strike="noStrike">
                <a:solidFill>
                  <a:srgbClr val="000000"/>
                </a:solidFill>
                <a:latin typeface="Roboto Light"/>
                <a:ea typeface="Roboto Light"/>
              </a:rPr>
              <a:t>Direct device access from containers ex: GPUs FPGAs </a:t>
            </a:r>
            <a:endParaRPr b="0" lang="en-US" sz="7600" spc="-1" strike="noStrike">
              <a:latin typeface="Arial"/>
            </a:endParaRPr>
          </a:p>
          <a:p>
            <a:pPr lvl="1" marL="808200" indent="-35064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SzPct val="120000"/>
              <a:buFont typeface="Arial"/>
              <a:buChar char="•"/>
            </a:pPr>
            <a:r>
              <a:rPr b="0" lang="en-US" sz="7600" spc="-1" strike="noStrike">
                <a:solidFill>
                  <a:srgbClr val="000000"/>
                </a:solidFill>
                <a:latin typeface="Roboto Light"/>
                <a:ea typeface="Roboto Light"/>
              </a:rPr>
              <a:t>Accelerated container networking </a:t>
            </a:r>
            <a:endParaRPr b="0" lang="en-US" sz="7600" spc="-1" strike="noStrike">
              <a:latin typeface="Arial"/>
            </a:endParaRPr>
          </a:p>
          <a:p>
            <a:pPr lvl="1" marL="808200" indent="-35064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SzPct val="120000"/>
              <a:buFont typeface="Arial"/>
              <a:buChar char="•"/>
            </a:pPr>
            <a:r>
              <a:rPr b="0" lang="en-US" sz="7600" spc="-1" strike="noStrike">
                <a:solidFill>
                  <a:srgbClr val="000000"/>
                </a:solidFill>
                <a:latin typeface="Roboto Light"/>
                <a:ea typeface="Roboto Light"/>
              </a:rPr>
              <a:t>VM and container coexistence on the same host </a:t>
            </a:r>
            <a:endParaRPr b="0" lang="en-US" sz="7600" spc="-1" strike="noStrike">
              <a:latin typeface="Arial"/>
            </a:endParaRPr>
          </a:p>
          <a:p>
            <a:pPr lvl="1" marL="808200" indent="-35064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SzPct val="120000"/>
              <a:buFont typeface="Arial"/>
              <a:buChar char="•"/>
            </a:pPr>
            <a:r>
              <a:rPr b="0" lang="en-US" sz="7600" spc="-1" strike="noStrike">
                <a:solidFill>
                  <a:srgbClr val="000000"/>
                </a:solidFill>
                <a:latin typeface="Roboto Light"/>
                <a:ea typeface="Roboto Light"/>
              </a:rPr>
              <a:t>Kubevirt integration, support VM’s in a k8s only environment</a:t>
            </a:r>
            <a:endParaRPr b="0" lang="en-US" sz="7600" spc="-1" strike="noStrike">
              <a:latin typeface="Arial"/>
            </a:endParaRPr>
          </a:p>
          <a:p>
            <a:pPr lvl="1" marL="808200" indent="-35064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SzPct val="120000"/>
              <a:buFont typeface="Arial"/>
              <a:buChar char="•"/>
            </a:pPr>
            <a:r>
              <a:rPr b="0" lang="en-US" sz="7600" spc="-1" strike="noStrike">
                <a:solidFill>
                  <a:srgbClr val="000000"/>
                </a:solidFill>
                <a:latin typeface="Roboto Light"/>
                <a:ea typeface="Roboto Light"/>
              </a:rPr>
              <a:t>Multi-tenancy support for containers</a:t>
            </a:r>
            <a:endParaRPr b="0" lang="en-US" sz="7600" spc="-1" strike="noStrike">
              <a:latin typeface="Arial"/>
            </a:endParaRPr>
          </a:p>
          <a:p>
            <a:pPr lvl="1" marL="808200" indent="-35064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SzPct val="120000"/>
              <a:buFont typeface="Arial"/>
              <a:buChar char="•"/>
            </a:pPr>
            <a:r>
              <a:rPr b="0" lang="en-US" sz="7600" spc="-1" strike="noStrike">
                <a:solidFill>
                  <a:srgbClr val="000000"/>
                </a:solidFill>
                <a:latin typeface="Roboto Light"/>
                <a:ea typeface="Roboto Light"/>
              </a:rPr>
              <a:t>HA enhancements </a:t>
            </a:r>
            <a:endParaRPr b="0" lang="en-US" sz="7600" spc="-1" strike="noStrike">
              <a:latin typeface="Arial"/>
            </a:endParaRPr>
          </a:p>
        </p:txBody>
      </p:sp>
      <p:sp>
        <p:nvSpPr>
          <p:cNvPr id="224" name="CustomShape 4"/>
          <p:cNvSpPr/>
          <p:nvPr/>
        </p:nvSpPr>
        <p:spPr>
          <a:xfrm>
            <a:off x="16607880" y="3506760"/>
            <a:ext cx="7059600" cy="9531720"/>
          </a:xfrm>
          <a:prstGeom prst="rect">
            <a:avLst/>
          </a:prstGeom>
          <a:noFill/>
          <a:ln w="25560">
            <a:solidFill>
              <a:srgbClr val="7030a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rmAutofit/>
          </a:bodyPr>
          <a:p>
            <a:pPr>
              <a:lnSpc>
                <a:spcPct val="90000"/>
              </a:lnSpc>
              <a:spcBef>
                <a:spcPts val="2001"/>
              </a:spcBef>
            </a:pPr>
            <a:r>
              <a:rPr b="1" lang="en-US" sz="4000" spc="-1" strike="noStrike">
                <a:solidFill>
                  <a:srgbClr val="000000"/>
                </a:solidFill>
                <a:latin typeface="Roboto"/>
                <a:ea typeface="Roboto"/>
              </a:rPr>
              <a:t>Infrastructure</a:t>
            </a:r>
            <a:endParaRPr b="0" lang="en-US" sz="4000" spc="-1" strike="noStrike">
              <a:latin typeface="Arial"/>
            </a:endParaRPr>
          </a:p>
          <a:p>
            <a:pPr lvl="1" marL="808200" indent="-35064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SzPct val="120000"/>
              <a:buFont typeface="Arial"/>
              <a:buChar char="•"/>
            </a:pPr>
            <a:r>
              <a:rPr b="0" lang="en-US" sz="3600" spc="-1" strike="noStrike">
                <a:solidFill>
                  <a:srgbClr val="000000"/>
                </a:solidFill>
                <a:latin typeface="Roboto Light"/>
                <a:ea typeface="Roboto Light"/>
              </a:rPr>
              <a:t>Deployment evolution</a:t>
            </a:r>
            <a:endParaRPr b="0" lang="en-US" sz="3600" spc="-1" strike="noStrike">
              <a:latin typeface="Arial"/>
            </a:endParaRPr>
          </a:p>
          <a:p>
            <a:pPr lvl="1" marL="808200" indent="-35064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SzPct val="120000"/>
              <a:buFont typeface="Arial"/>
              <a:buChar char="•"/>
            </a:pPr>
            <a:r>
              <a:rPr b="0" lang="en-US" sz="3600" spc="-1" strike="noStrike">
                <a:solidFill>
                  <a:srgbClr val="000000"/>
                </a:solidFill>
                <a:latin typeface="Roboto Light"/>
                <a:ea typeface="Roboto Light"/>
              </a:rPr>
              <a:t>Multi-OS Host OS support</a:t>
            </a:r>
            <a:endParaRPr b="0" lang="en-US" sz="3600" spc="-1" strike="noStrike">
              <a:latin typeface="Arial"/>
            </a:endParaRPr>
          </a:p>
          <a:p>
            <a:pPr lvl="1" marL="808200" indent="-35064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SzPct val="120000"/>
              <a:buFont typeface="Arial"/>
              <a:buChar char="•"/>
            </a:pPr>
            <a:r>
              <a:rPr b="0" lang="en-US" sz="3600" spc="-1" strike="noStrike">
                <a:solidFill>
                  <a:srgbClr val="000000"/>
                </a:solidFill>
                <a:latin typeface="Roboto Light"/>
                <a:ea typeface="Roboto Light"/>
              </a:rPr>
              <a:t>Staying current with upstream projects (i.e. k8s, openstack)</a:t>
            </a:r>
            <a:endParaRPr b="0" lang="en-US" sz="3600" spc="-1" strike="noStrike">
              <a:latin typeface="Arial"/>
            </a:endParaRPr>
          </a:p>
          <a:p>
            <a:pPr lvl="1" marL="808200" indent="-35064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SzPct val="120000"/>
              <a:buFont typeface="Arial"/>
              <a:buChar char="•"/>
            </a:pPr>
            <a:r>
              <a:rPr b="0" lang="en-US" sz="3600" spc="-1" strike="noStrike">
                <a:solidFill>
                  <a:srgbClr val="000000"/>
                </a:solidFill>
                <a:latin typeface="Roboto Light"/>
                <a:ea typeface="Roboto Light"/>
              </a:rPr>
              <a:t>Test evolution – test build out and test in the open </a:t>
            </a:r>
            <a:endParaRPr b="0" lang="en-US" sz="36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2001"/>
              </a:spcBef>
            </a:pPr>
            <a:endParaRPr b="0" lang="en-US" sz="3600" spc="-1" strike="noStrike"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Shape 1"/>
          <p:cNvSpPr txBox="1"/>
          <p:nvPr/>
        </p:nvSpPr>
        <p:spPr>
          <a:xfrm>
            <a:off x="1676520" y="730080"/>
            <a:ext cx="21030840" cy="2650680"/>
          </a:xfrm>
          <a:prstGeom prst="rect">
            <a:avLst/>
          </a:prstGeom>
          <a:noFill/>
          <a:ln w="25560">
            <a:noFill/>
          </a:ln>
        </p:spPr>
        <p:txBody>
          <a:bodyPr tIns="91440" bIns="91440" anchor="ctr">
            <a:normAutofit/>
          </a:bodyPr>
          <a:p>
            <a:pPr>
              <a:lnSpc>
                <a:spcPct val="90000"/>
              </a:lnSpc>
            </a:pPr>
            <a:r>
              <a:rPr b="0" lang="en-US" sz="9000" spc="-1" strike="noStrike">
                <a:solidFill>
                  <a:srgbClr val="330072"/>
                </a:solidFill>
                <a:latin typeface="Roboto Medium"/>
                <a:ea typeface="Roboto Medium"/>
              </a:rPr>
              <a:t>What’s next?</a:t>
            </a:r>
            <a:endParaRPr b="0" lang="en-US" sz="9000" spc="-1" strike="noStrike">
              <a:solidFill>
                <a:srgbClr val="ffffff"/>
              </a:solidFill>
              <a:latin typeface="Roboto"/>
            </a:endParaRPr>
          </a:p>
        </p:txBody>
      </p:sp>
      <p:sp>
        <p:nvSpPr>
          <p:cNvPr id="226" name="TextShape 2"/>
          <p:cNvSpPr txBox="1"/>
          <p:nvPr/>
        </p:nvSpPr>
        <p:spPr>
          <a:xfrm>
            <a:off x="1676520" y="3147120"/>
            <a:ext cx="22395240" cy="9206280"/>
          </a:xfrm>
          <a:prstGeom prst="rect">
            <a:avLst/>
          </a:prstGeom>
          <a:noFill/>
          <a:ln w="25560">
            <a:noFill/>
          </a:ln>
        </p:spPr>
        <p:txBody>
          <a:bodyPr tIns="91440" bIns="91440">
            <a:normAutofit/>
          </a:bodyPr>
          <a:p>
            <a:pPr marL="533520" indent="-533160">
              <a:lnSpc>
                <a:spcPct val="90000"/>
              </a:lnSpc>
              <a:spcBef>
                <a:spcPts val="2285"/>
              </a:spcBef>
              <a:spcAft>
                <a:spcPts val="283"/>
              </a:spcAft>
              <a:buClr>
                <a:srgbClr val="330072"/>
              </a:buClr>
              <a:buSzPct val="120000"/>
              <a:buFont typeface="Arial"/>
              <a:buChar char="•"/>
            </a:pPr>
            <a:r>
              <a:rPr b="0" lang="en-US" sz="6900" spc="-1" strike="noStrike">
                <a:solidFill>
                  <a:srgbClr val="000000"/>
                </a:solidFill>
                <a:latin typeface="Roboto"/>
                <a:ea typeface="Roboto"/>
              </a:rPr>
              <a:t>We are actively working on our next release and will be planning the following release this week. Please feel free to join our PTG session</a:t>
            </a:r>
            <a:endParaRPr b="0" lang="en-US" sz="6900" spc="-1" strike="noStrike">
              <a:solidFill>
                <a:srgbClr val="000000"/>
              </a:solidFill>
              <a:latin typeface="Roboto"/>
              <a:ea typeface="Roboto"/>
            </a:endParaRPr>
          </a:p>
          <a:p>
            <a:pPr marL="533520" indent="-533160">
              <a:lnSpc>
                <a:spcPct val="90000"/>
              </a:lnSpc>
              <a:spcBef>
                <a:spcPts val="2285"/>
              </a:spcBef>
              <a:spcAft>
                <a:spcPts val="283"/>
              </a:spcAft>
              <a:buClr>
                <a:srgbClr val="330072"/>
              </a:buClr>
              <a:buSzPct val="120000"/>
              <a:buFont typeface="Arial"/>
              <a:buChar char="•"/>
            </a:pPr>
            <a:r>
              <a:rPr b="0" lang="en-US" sz="6900" spc="-1" strike="noStrike">
                <a:solidFill>
                  <a:srgbClr val="000000"/>
                </a:solidFill>
                <a:latin typeface="Roboto"/>
                <a:ea typeface="Roboto"/>
              </a:rPr>
              <a:t>Wednesday All day and Thursday Morning in Room 430!</a:t>
            </a:r>
            <a:endParaRPr b="0" lang="en-US" sz="6900" spc="-1" strike="noStrike">
              <a:solidFill>
                <a:srgbClr val="000000"/>
              </a:solidFill>
              <a:latin typeface="Roboto"/>
              <a:ea typeface="Roboto"/>
            </a:endParaRPr>
          </a:p>
          <a:p>
            <a:pPr marL="533520" indent="-533160">
              <a:lnSpc>
                <a:spcPct val="90000"/>
              </a:lnSpc>
              <a:spcBef>
                <a:spcPts val="2285"/>
              </a:spcBef>
              <a:spcAft>
                <a:spcPts val="283"/>
              </a:spcAft>
              <a:buClr>
                <a:srgbClr val="330072"/>
              </a:buClr>
              <a:buSzPct val="120000"/>
              <a:buFont typeface="Arial"/>
              <a:buChar char="•"/>
            </a:pPr>
            <a:endParaRPr b="0" lang="en-US" sz="6900" spc="-1" strike="noStrike">
              <a:solidFill>
                <a:srgbClr val="000000"/>
              </a:solidFill>
              <a:latin typeface="Roboto"/>
              <a:ea typeface="Roboto"/>
            </a:endParaRPr>
          </a:p>
          <a:p>
            <a:pPr marL="533520" indent="-533160">
              <a:lnSpc>
                <a:spcPct val="90000"/>
              </a:lnSpc>
              <a:spcBef>
                <a:spcPts val="2285"/>
              </a:spcBef>
              <a:spcAft>
                <a:spcPts val="283"/>
              </a:spcAft>
              <a:buClr>
                <a:srgbClr val="330072"/>
              </a:buClr>
              <a:buSzPct val="120000"/>
              <a:buFont typeface="Arial"/>
              <a:buChar char="•"/>
            </a:pPr>
            <a:r>
              <a:rPr b="0" lang="en-US" sz="6900" spc="-1" strike="noStrike">
                <a:solidFill>
                  <a:srgbClr val="000000"/>
                </a:solidFill>
                <a:latin typeface="Roboto"/>
                <a:ea typeface="Roboto"/>
              </a:rPr>
              <a:t>Additional StarlingX summit sessions:</a:t>
            </a:r>
            <a:endParaRPr b="0" lang="en-US" sz="6900" spc="-1" strike="noStrike">
              <a:solidFill>
                <a:srgbClr val="000000"/>
              </a:solidFill>
              <a:latin typeface="Roboto"/>
              <a:ea typeface="Roboto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800" spc="-1" strike="noStrike">
                <a:solidFill>
                  <a:srgbClr val="000000"/>
                </a:solidFill>
                <a:latin typeface="Roboto"/>
              </a:rPr>
              <a:t>Expanding Scope: Edge Computing Working Group Update Mon 4, 1:20pm – 2:00pm, Room 618</a:t>
            </a:r>
            <a:endParaRPr b="0" lang="en-US" sz="4800" spc="-1" strike="noStrike">
              <a:solidFill>
                <a:srgbClr val="000000"/>
              </a:solidFill>
              <a:latin typeface="Roboto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800" spc="-1" strike="noStrike">
                <a:solidFill>
                  <a:srgbClr val="000000"/>
                </a:solidFill>
                <a:latin typeface="Roboto"/>
              </a:rPr>
              <a:t>StarlingX: Hardware Acceleration Driven Network Policies on Edge, Mon 4, 3:35pm – 3:45pm, Marketplace Theater</a:t>
            </a:r>
            <a:endParaRPr b="0" lang="en-US" sz="4800" spc="-1" strike="noStrike">
              <a:solidFill>
                <a:srgbClr val="000000"/>
              </a:solidFill>
              <a:latin typeface="Roboto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800" spc="-1" strike="noStrike">
                <a:solidFill>
                  <a:srgbClr val="000000"/>
                </a:solidFill>
                <a:latin typeface="Roboto"/>
              </a:rPr>
              <a:t>China Unicom's Edge Orchestration System In 5G To Manage StarlingX, K8S And OpenStack EdgeDC, Tue 5, 10:50am – 11:30am, Room 618</a:t>
            </a:r>
            <a:endParaRPr b="0" lang="en-US" sz="4800" spc="-1" strike="noStrike">
              <a:solidFill>
                <a:srgbClr val="000000"/>
              </a:solidFill>
              <a:latin typeface="Roboto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800" spc="-1" strike="noStrike">
                <a:solidFill>
                  <a:srgbClr val="000000"/>
                </a:solidFill>
                <a:latin typeface="Roboto"/>
              </a:rPr>
              <a:t>StarlingX's Hybrid Distributed Cloud - Supporting Kubernetes And/Or OpenStack Edge Clloud. Tue 5, 1:40pm - 2:20pm, Room 619</a:t>
            </a:r>
            <a:endParaRPr b="0" lang="en-US" sz="4800" spc="-1" strike="noStrike">
              <a:solidFill>
                <a:srgbClr val="000000"/>
              </a:solidFill>
              <a:latin typeface="Roboto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800" spc="-1" strike="noStrike">
                <a:solidFill>
                  <a:srgbClr val="000000"/>
                </a:solidFill>
                <a:latin typeface="Roboto"/>
              </a:rPr>
              <a:t>Secured Edge Infrastructure For Contactless Payment System Tue 5, 3:20pm – 4:00pm, Room 618</a:t>
            </a:r>
            <a:endParaRPr b="0" lang="en-US" sz="4800" spc="-1" strike="noStrike">
              <a:solidFill>
                <a:srgbClr val="000000"/>
              </a:solidFill>
              <a:latin typeface="Roboto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800" spc="-1" strike="noStrike">
                <a:solidFill>
                  <a:srgbClr val="000000"/>
                </a:solidFill>
                <a:latin typeface="Roboto"/>
              </a:rPr>
              <a:t>How China Telco Carriers think of Edge Computing?, Tue 5, 4:20pm – 5:05pm, Room 619</a:t>
            </a:r>
            <a:endParaRPr b="0" lang="en-US" sz="4800" spc="-1" strike="noStrike">
              <a:solidFill>
                <a:srgbClr val="000000"/>
              </a:solidFill>
              <a:latin typeface="Roboto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800" spc="-1" strike="noStrike">
                <a:solidFill>
                  <a:srgbClr val="000000"/>
                </a:solidFill>
                <a:latin typeface="Roboto"/>
              </a:rPr>
              <a:t>How To Achieve Coordination And Management Of Heterogeneous And Multi-vendor Cloud On Telco Edge? Wed 6, 11:40am – 12:20pm, Room 619</a:t>
            </a:r>
            <a:endParaRPr b="0" lang="en-US" sz="4800" spc="-1" strike="noStrike">
              <a:solidFill>
                <a:srgbClr val="000000"/>
              </a:solidFill>
              <a:latin typeface="Roboto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800" spc="-1" strike="noStrike">
                <a:solidFill>
                  <a:srgbClr val="000000"/>
                </a:solidFill>
                <a:latin typeface="Roboto"/>
              </a:rPr>
              <a:t>An Edge Framework Helping Object Recognition Wed 6, 2:45pm – 2:55pm, Marketplace Theater</a:t>
            </a:r>
            <a:endParaRPr b="0" lang="en-US" sz="4800" spc="-1" strike="noStrike">
              <a:solidFill>
                <a:srgbClr val="000000"/>
              </a:solidFill>
              <a:latin typeface="Roboto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download-1.jpg" descr=""/>
          <p:cNvPicPr/>
          <p:nvPr/>
        </p:nvPicPr>
        <p:blipFill>
          <a:blip r:embed="rId1"/>
          <a:stretch/>
        </p:blipFill>
        <p:spPr>
          <a:xfrm>
            <a:off x="0" y="0"/>
            <a:ext cx="24383520" cy="13715640"/>
          </a:xfrm>
          <a:prstGeom prst="rect">
            <a:avLst/>
          </a:prstGeom>
          <a:ln w="12600">
            <a:noFill/>
          </a:ln>
        </p:spPr>
      </p:pic>
      <p:sp>
        <p:nvSpPr>
          <p:cNvPr id="228" name="CustomShape 1"/>
          <p:cNvSpPr/>
          <p:nvPr/>
        </p:nvSpPr>
        <p:spPr>
          <a:xfrm>
            <a:off x="5842080" y="0"/>
            <a:ext cx="12699720" cy="1371564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/>
          <a:p>
            <a:pPr>
              <a:lnSpc>
                <a:spcPct val="90000"/>
              </a:lnSpc>
              <a:spcBef>
                <a:spcPts val="2401"/>
              </a:spcBef>
            </a:pPr>
            <a:r>
              <a:rPr b="0" lang="en-US" sz="3000" spc="-1" strike="noStrike" cap="all">
                <a:solidFill>
                  <a:srgbClr val="ffffff"/>
                </a:solidFill>
                <a:latin typeface="Calibri"/>
                <a:ea typeface="Calibri"/>
              </a:rPr>
              <a:t>t</a:t>
            </a:r>
            <a:endParaRPr b="0" lang="en-US" sz="3000" spc="-1" strike="noStrike">
              <a:latin typeface="Arial"/>
            </a:endParaRPr>
          </a:p>
        </p:txBody>
      </p:sp>
      <p:sp>
        <p:nvSpPr>
          <p:cNvPr id="229" name="CustomShape 2"/>
          <p:cNvSpPr/>
          <p:nvPr/>
        </p:nvSpPr>
        <p:spPr>
          <a:xfrm>
            <a:off x="6707520" y="4330080"/>
            <a:ext cx="10968840" cy="16542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/>
          <a:p>
            <a:pPr algn="ctr">
              <a:lnSpc>
                <a:spcPct val="90000"/>
              </a:lnSpc>
              <a:spcBef>
                <a:spcPts val="2401"/>
              </a:spcBef>
            </a:pPr>
            <a:r>
              <a:rPr b="1" lang="en-US" sz="4400" spc="-1" strike="noStrike" cap="all">
                <a:solidFill>
                  <a:srgbClr val="665cc0"/>
                </a:solidFill>
                <a:latin typeface="Arial"/>
                <a:ea typeface="Arial"/>
              </a:rPr>
              <a:t>A Fully Featured Cloud</a:t>
            </a:r>
            <a:endParaRPr b="0" lang="en-US" sz="4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2401"/>
              </a:spcBef>
            </a:pPr>
            <a:r>
              <a:rPr b="1" lang="en-US" sz="4400" spc="-1" strike="noStrike" cap="all">
                <a:solidFill>
                  <a:srgbClr val="665cc0"/>
                </a:solidFill>
                <a:latin typeface="Arial"/>
                <a:ea typeface="Arial"/>
              </a:rPr>
              <a:t>For The Distributed Edge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30" name="CustomShape 3"/>
          <p:cNvSpPr/>
          <p:nvPr/>
        </p:nvSpPr>
        <p:spPr>
          <a:xfrm>
            <a:off x="8007120" y="7166160"/>
            <a:ext cx="8369280" cy="6645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/>
          <a:p>
            <a:pPr algn="ctr">
              <a:lnSpc>
                <a:spcPct val="90000"/>
              </a:lnSpc>
              <a:spcBef>
                <a:spcPts val="2401"/>
              </a:spcBef>
            </a:pPr>
            <a:r>
              <a:rPr b="1" lang="en-US" sz="3800" spc="-1" strike="noStrike" cap="all">
                <a:solidFill>
                  <a:srgbClr val="2e036d"/>
                </a:solidFill>
                <a:latin typeface="Roboto"/>
                <a:ea typeface="Roboto"/>
              </a:rPr>
              <a:t>Join the Community</a:t>
            </a:r>
            <a:endParaRPr b="0" lang="en-US" sz="3800" spc="-1" strike="noStrike">
              <a:latin typeface="Arial"/>
            </a:endParaRPr>
          </a:p>
        </p:txBody>
      </p:sp>
      <p:sp>
        <p:nvSpPr>
          <p:cNvPr id="231" name="CustomShape 4"/>
          <p:cNvSpPr/>
          <p:nvPr/>
        </p:nvSpPr>
        <p:spPr>
          <a:xfrm>
            <a:off x="7445160" y="8069400"/>
            <a:ext cx="9493200" cy="1982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/>
          <a:p>
            <a:pPr algn="ctr">
              <a:lnSpc>
                <a:spcPct val="120000"/>
              </a:lnSpc>
              <a:spcBef>
                <a:spcPts val="2401"/>
              </a:spcBef>
            </a:pPr>
            <a:r>
              <a:rPr b="1" lang="en-US" sz="2800" spc="-1" strike="noStrike" cap="all">
                <a:solidFill>
                  <a:srgbClr val="000000"/>
                </a:solidFill>
                <a:latin typeface="Arial"/>
                <a:ea typeface="Arial"/>
              </a:rPr>
              <a:t>Mailing Lists: </a:t>
            </a:r>
            <a:r>
              <a:rPr b="0" lang="en-US" sz="2800" spc="-1" strike="noStrike" cap="all">
                <a:solidFill>
                  <a:srgbClr val="000000"/>
                </a:solidFill>
                <a:latin typeface="Arial"/>
                <a:ea typeface="Arial"/>
              </a:rPr>
              <a:t>lists.starlingx.io</a:t>
            </a:r>
            <a:br/>
            <a:r>
              <a:rPr b="1" lang="en-US" sz="2800" spc="-1" strike="noStrike" cap="all">
                <a:solidFill>
                  <a:srgbClr val="000000"/>
                </a:solidFill>
                <a:latin typeface="Arial"/>
                <a:ea typeface="Arial"/>
              </a:rPr>
              <a:t>Freenode IRC:</a:t>
            </a:r>
            <a:r>
              <a:rPr b="0" lang="en-US" sz="2800" spc="-1" strike="noStrike" cap="all">
                <a:solidFill>
                  <a:srgbClr val="000000"/>
                </a:solidFill>
                <a:latin typeface="Arial"/>
                <a:ea typeface="Arial"/>
              </a:rPr>
              <a:t> #starlingx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20000"/>
              </a:lnSpc>
              <a:spcBef>
                <a:spcPts val="2401"/>
              </a:spcBef>
            </a:pPr>
            <a:r>
              <a:rPr b="1" lang="en-US" sz="2800" spc="-1" strike="noStrike" cap="all">
                <a:solidFill>
                  <a:srgbClr val="000000"/>
                </a:solidFill>
                <a:latin typeface="Arial"/>
                <a:ea typeface="Arial"/>
              </a:rPr>
              <a:t>Website:</a:t>
            </a:r>
            <a:r>
              <a:rPr b="0" lang="en-US" sz="2800" spc="-1" strike="noStrike" cap="all">
                <a:solidFill>
                  <a:srgbClr val="000000"/>
                </a:solidFill>
                <a:latin typeface="Arial"/>
                <a:ea typeface="Arial"/>
              </a:rPr>
              <a:t> www.starlingx.io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32" name="CustomShape 5"/>
          <p:cNvSpPr/>
          <p:nvPr/>
        </p:nvSpPr>
        <p:spPr>
          <a:xfrm>
            <a:off x="8007120" y="10991520"/>
            <a:ext cx="8369280" cy="11667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/>
          <a:p>
            <a:pPr>
              <a:lnSpc>
                <a:spcPct val="120000"/>
              </a:lnSpc>
              <a:spcBef>
                <a:spcPts val="2401"/>
              </a:spcBef>
            </a:pPr>
            <a:r>
              <a:rPr b="1" lang="en-US" sz="2800" spc="-1" strike="noStrike" cap="all">
                <a:solidFill>
                  <a:srgbClr val="000000"/>
                </a:solidFill>
                <a:latin typeface="Arial"/>
                <a:ea typeface="Arial"/>
              </a:rPr>
              <a:t>Join the Foundation mailing list to stay up to date on all new projects!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33" name="Line 6"/>
          <p:cNvSpPr/>
          <p:nvPr/>
        </p:nvSpPr>
        <p:spPr>
          <a:xfrm>
            <a:off x="10845360" y="10339560"/>
            <a:ext cx="2692800" cy="0"/>
          </a:xfrm>
          <a:prstGeom prst="line">
            <a:avLst/>
          </a:prstGeom>
          <a:ln w="50760">
            <a:solidFill>
              <a:srgbClr val="2e066e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34" name="Line 7"/>
          <p:cNvSpPr/>
          <p:nvPr/>
        </p:nvSpPr>
        <p:spPr>
          <a:xfrm>
            <a:off x="10845360" y="6575760"/>
            <a:ext cx="2692800" cy="0"/>
          </a:xfrm>
          <a:prstGeom prst="line">
            <a:avLst/>
          </a:prstGeom>
          <a:ln w="50760">
            <a:solidFill>
              <a:srgbClr val="2e066e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235" name="StarlingX_Logo_RGB_Horizontal_2color.png" descr=""/>
          <p:cNvPicPr/>
          <p:nvPr/>
        </p:nvPicPr>
        <p:blipFill>
          <a:blip r:embed="rId2"/>
          <a:stretch/>
        </p:blipFill>
        <p:spPr>
          <a:xfrm>
            <a:off x="9228960" y="1700280"/>
            <a:ext cx="5925600" cy="1265760"/>
          </a:xfrm>
          <a:prstGeom prst="rect">
            <a:avLst/>
          </a:prstGeom>
          <a:ln w="12600"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extShape 1"/>
          <p:cNvSpPr txBox="1"/>
          <p:nvPr/>
        </p:nvSpPr>
        <p:spPr>
          <a:xfrm>
            <a:off x="1663560" y="3419640"/>
            <a:ext cx="21030840" cy="5705280"/>
          </a:xfrm>
          <a:prstGeom prst="rect">
            <a:avLst/>
          </a:prstGeom>
          <a:solidFill>
            <a:srgbClr val="685bc7">
              <a:alpha val="51000"/>
            </a:srgbClr>
          </a:solidFill>
          <a:ln w="25560">
            <a:noFill/>
          </a:ln>
        </p:spPr>
        <p:txBody>
          <a:bodyPr tIns="91440" bIns="91440" anchor="ctr"/>
          <a:p>
            <a:pPr algn="ctr">
              <a:lnSpc>
                <a:spcPct val="120000"/>
              </a:lnSpc>
            </a:pPr>
            <a:r>
              <a:rPr b="0" lang="en-US" sz="12000" spc="-1" strike="noStrike">
                <a:solidFill>
                  <a:srgbClr val="ffffff"/>
                </a:solidFill>
                <a:latin typeface="Roboto Medium"/>
                <a:ea typeface="Roboto Medium"/>
              </a:rPr>
              <a:t>Tha</a:t>
            </a:r>
            <a:r>
              <a:rPr b="0" lang="en-US" sz="12000" spc="-1" strike="noStrike">
                <a:solidFill>
                  <a:srgbClr val="ffffff"/>
                </a:solidFill>
                <a:latin typeface="Roboto Medium"/>
                <a:ea typeface="Roboto Medium"/>
              </a:rPr>
              <a:t>nk </a:t>
            </a:r>
            <a:r>
              <a:rPr b="0" lang="en-US" sz="12000" spc="-1" strike="noStrike">
                <a:solidFill>
                  <a:srgbClr val="ffffff"/>
                </a:solidFill>
                <a:latin typeface="Roboto Medium"/>
                <a:ea typeface="Roboto Medium"/>
              </a:rPr>
              <a:t>You!</a:t>
            </a:r>
            <a:endParaRPr b="0" lang="en-US" sz="12000" spc="-1" strike="noStrike">
              <a:solidFill>
                <a:srgbClr val="ffffff"/>
              </a:solidFill>
              <a:latin typeface="Roboto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extShape 1"/>
          <p:cNvSpPr txBox="1"/>
          <p:nvPr/>
        </p:nvSpPr>
        <p:spPr>
          <a:xfrm>
            <a:off x="1676520" y="730080"/>
            <a:ext cx="21030840" cy="2650680"/>
          </a:xfrm>
          <a:prstGeom prst="rect">
            <a:avLst/>
          </a:prstGeom>
          <a:noFill/>
          <a:ln w="25560">
            <a:noFill/>
          </a:ln>
        </p:spPr>
        <p:txBody>
          <a:bodyPr tIns="91440" bIns="91440" anchor="ctr"/>
          <a:p>
            <a:pPr>
              <a:lnSpc>
                <a:spcPct val="90000"/>
              </a:lnSpc>
            </a:pPr>
            <a:r>
              <a:rPr b="0" lang="en-US" sz="9000" spc="-1" strike="noStrike">
                <a:solidFill>
                  <a:srgbClr val="330072"/>
                </a:solidFill>
                <a:latin typeface="Roboto Medium"/>
                <a:ea typeface="Roboto Medium"/>
              </a:rPr>
              <a:t>Agenda</a:t>
            </a:r>
            <a:endParaRPr b="0" lang="en-US" sz="9000" spc="-1" strike="noStrike">
              <a:solidFill>
                <a:srgbClr val="ffffff"/>
              </a:solidFill>
              <a:latin typeface="Roboto"/>
            </a:endParaRPr>
          </a:p>
        </p:txBody>
      </p:sp>
      <p:sp>
        <p:nvSpPr>
          <p:cNvPr id="184" name="TextShape 2"/>
          <p:cNvSpPr txBox="1"/>
          <p:nvPr/>
        </p:nvSpPr>
        <p:spPr>
          <a:xfrm>
            <a:off x="1676520" y="3651120"/>
            <a:ext cx="21030840" cy="8702280"/>
          </a:xfrm>
          <a:prstGeom prst="rect">
            <a:avLst/>
          </a:prstGeom>
          <a:noFill/>
          <a:ln w="25560">
            <a:noFill/>
          </a:ln>
        </p:spPr>
        <p:txBody>
          <a:bodyPr tIns="91440" bIns="91440"/>
          <a:p>
            <a:pPr marL="487800" indent="-487440">
              <a:lnSpc>
                <a:spcPct val="90000"/>
              </a:lnSpc>
              <a:spcBef>
                <a:spcPts val="1701"/>
              </a:spcBef>
              <a:buClr>
                <a:srgbClr val="330072"/>
              </a:buClr>
              <a:buSzPct val="120000"/>
              <a:buFont typeface="Arial"/>
              <a:buChar char="•"/>
            </a:pPr>
            <a:r>
              <a:rPr b="0" lang="en-US" sz="5820" spc="-1" strike="noStrike">
                <a:solidFill>
                  <a:srgbClr val="000000"/>
                </a:solidFill>
                <a:latin typeface="Roboto"/>
                <a:ea typeface="Roboto"/>
              </a:rPr>
              <a:t>Release schedules and our upcoming release</a:t>
            </a:r>
            <a:endParaRPr b="0" lang="en-US" sz="5820" spc="-1" strike="noStrike">
              <a:solidFill>
                <a:srgbClr val="000000"/>
              </a:solidFill>
              <a:latin typeface="Roboto"/>
            </a:endParaRPr>
          </a:p>
          <a:p>
            <a:pPr marL="487800" indent="-487440">
              <a:lnSpc>
                <a:spcPct val="90000"/>
              </a:lnSpc>
              <a:spcBef>
                <a:spcPts val="1701"/>
              </a:spcBef>
              <a:buClr>
                <a:srgbClr val="330072"/>
              </a:buClr>
              <a:buSzPct val="120000"/>
              <a:buFont typeface="Arial"/>
              <a:buChar char="•"/>
            </a:pPr>
            <a:r>
              <a:rPr b="0" lang="en-US" sz="5820" spc="-1" strike="noStrike">
                <a:solidFill>
                  <a:srgbClr val="000000"/>
                </a:solidFill>
                <a:latin typeface="Roboto"/>
                <a:ea typeface="Roboto"/>
              </a:rPr>
              <a:t>Future releases candidate features</a:t>
            </a:r>
            <a:endParaRPr b="0" lang="en-US" sz="5820" spc="-1" strike="noStrike">
              <a:solidFill>
                <a:srgbClr val="000000"/>
              </a:solidFill>
              <a:latin typeface="Roboto"/>
            </a:endParaRPr>
          </a:p>
          <a:p>
            <a:pPr marL="487800" indent="-487440">
              <a:lnSpc>
                <a:spcPct val="90000"/>
              </a:lnSpc>
              <a:spcBef>
                <a:spcPts val="1701"/>
              </a:spcBef>
              <a:buClr>
                <a:srgbClr val="330072"/>
              </a:buClr>
              <a:buSzPct val="120000"/>
              <a:buFont typeface="Arial"/>
              <a:buChar char="•"/>
            </a:pPr>
            <a:r>
              <a:rPr b="0" lang="en-US" sz="5820" spc="-1" strike="noStrike">
                <a:solidFill>
                  <a:srgbClr val="000000"/>
                </a:solidFill>
                <a:latin typeface="Roboto"/>
                <a:ea typeface="Roboto"/>
              </a:rPr>
              <a:t>Help wanted!</a:t>
            </a:r>
            <a:endParaRPr b="0" lang="en-US" sz="5820" spc="-1" strike="noStrike">
              <a:solidFill>
                <a:srgbClr val="000000"/>
              </a:solidFill>
              <a:latin typeface="Roboto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793800" y="7200"/>
            <a:ext cx="21030840" cy="2650680"/>
          </a:xfrm>
          <a:prstGeom prst="rect">
            <a:avLst/>
          </a:prstGeom>
          <a:noFill/>
          <a:ln w="25560">
            <a:noFill/>
          </a:ln>
        </p:spPr>
        <p:txBody>
          <a:bodyPr tIns="91440" bIns="91440" anchor="ctr">
            <a:normAutofit/>
          </a:bodyPr>
          <a:p>
            <a:pPr>
              <a:lnSpc>
                <a:spcPct val="90000"/>
              </a:lnSpc>
            </a:pPr>
            <a:r>
              <a:rPr b="0" lang="en-US" sz="8100" spc="-1" strike="noStrike">
                <a:solidFill>
                  <a:srgbClr val="330072"/>
                </a:solidFill>
                <a:latin typeface="Roboto Medium"/>
                <a:ea typeface="Roboto Medium"/>
              </a:rPr>
              <a:t>StarlingX –Edge Virtualization Platform</a:t>
            </a:r>
            <a:endParaRPr b="0" lang="en-US" sz="8100" spc="-1" strike="noStrike">
              <a:solidFill>
                <a:srgbClr val="ffffff"/>
              </a:solidFill>
              <a:latin typeface="Roboto"/>
            </a:endParaRPr>
          </a:p>
        </p:txBody>
      </p:sp>
      <p:pic>
        <p:nvPicPr>
          <p:cNvPr id="186" name="Picture 3" descr=""/>
          <p:cNvPicPr/>
          <p:nvPr/>
        </p:nvPicPr>
        <p:blipFill>
          <a:blip r:embed="rId1"/>
          <a:stretch/>
        </p:blipFill>
        <p:spPr>
          <a:xfrm>
            <a:off x="9533880" y="2190600"/>
            <a:ext cx="14849640" cy="10296000"/>
          </a:xfrm>
          <a:prstGeom prst="rect">
            <a:avLst/>
          </a:prstGeom>
          <a:ln>
            <a:noFill/>
          </a:ln>
        </p:spPr>
      </p:pic>
      <p:sp>
        <p:nvSpPr>
          <p:cNvPr id="187" name="CustomShape 2"/>
          <p:cNvSpPr/>
          <p:nvPr/>
        </p:nvSpPr>
        <p:spPr>
          <a:xfrm>
            <a:off x="439560" y="2190600"/>
            <a:ext cx="9363240" cy="10446120"/>
          </a:xfrm>
          <a:prstGeom prst="rect">
            <a:avLst/>
          </a:prstGeom>
          <a:noFill/>
          <a:ln w="2556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90000"/>
              </a:lnSpc>
              <a:spcBef>
                <a:spcPts val="2401"/>
              </a:spcBef>
            </a:pPr>
            <a:r>
              <a:rPr b="0" lang="en-US" sz="4400" spc="-1" strike="noStrike">
                <a:solidFill>
                  <a:srgbClr val="000000"/>
                </a:solidFill>
                <a:latin typeface="Roboto"/>
                <a:ea typeface="Roboto"/>
              </a:rPr>
              <a:t>StarlingX provides a </a:t>
            </a:r>
            <a:r>
              <a:rPr b="1" lang="en-US" sz="4400" spc="-1" strike="noStrike">
                <a:solidFill>
                  <a:srgbClr val="000000"/>
                </a:solidFill>
                <a:latin typeface="Roboto"/>
                <a:ea typeface="Roboto"/>
              </a:rPr>
              <a:t>deployment-ready, scalable, highly reliable </a:t>
            </a:r>
            <a:r>
              <a:rPr b="0" lang="en-US" sz="4400" spc="-1" strike="noStrike">
                <a:solidFill>
                  <a:srgbClr val="000000"/>
                </a:solidFill>
                <a:latin typeface="Roboto"/>
                <a:ea typeface="Roboto"/>
              </a:rPr>
              <a:t>Edge infrastructure software platform</a:t>
            </a:r>
            <a:endParaRPr b="0" lang="en-US" sz="4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2401"/>
              </a:spcBef>
            </a:pPr>
            <a:r>
              <a:rPr b="0" lang="en-US" sz="4400" spc="-1" strike="noStrike">
                <a:solidFill>
                  <a:srgbClr val="000000"/>
                </a:solidFill>
                <a:latin typeface="Roboto"/>
                <a:ea typeface="Roboto"/>
              </a:rPr>
              <a:t>Services from the StarlingX virtualization platform focus on </a:t>
            </a:r>
            <a:endParaRPr b="0" lang="en-US" sz="4400" spc="-1" strike="noStrike">
              <a:latin typeface="Arial"/>
            </a:endParaRPr>
          </a:p>
          <a:p>
            <a:pPr marL="457200" indent="-456840">
              <a:lnSpc>
                <a:spcPct val="9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4400" spc="-1" strike="noStrike">
                <a:solidFill>
                  <a:srgbClr val="000000"/>
                </a:solidFill>
                <a:latin typeface="Roboto"/>
                <a:ea typeface="Roboto"/>
              </a:rPr>
              <a:t>Easy deployment </a:t>
            </a:r>
            <a:endParaRPr b="0" lang="en-US" sz="4400" spc="-1" strike="noStrike">
              <a:latin typeface="Arial"/>
            </a:endParaRPr>
          </a:p>
          <a:p>
            <a:pPr marL="457200" indent="-456840">
              <a:lnSpc>
                <a:spcPct val="9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4400" spc="-1" strike="noStrike">
                <a:solidFill>
                  <a:srgbClr val="000000"/>
                </a:solidFill>
                <a:latin typeface="Roboto"/>
                <a:ea typeface="Roboto"/>
              </a:rPr>
              <a:t>Low touch manageability </a:t>
            </a:r>
            <a:endParaRPr b="0" lang="en-US" sz="4400" spc="-1" strike="noStrike">
              <a:latin typeface="Arial"/>
            </a:endParaRPr>
          </a:p>
          <a:p>
            <a:pPr marL="457200" indent="-456840">
              <a:lnSpc>
                <a:spcPct val="9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4400" spc="-1" strike="noStrike">
                <a:solidFill>
                  <a:srgbClr val="000000"/>
                </a:solidFill>
                <a:latin typeface="Roboto"/>
                <a:ea typeface="Roboto"/>
              </a:rPr>
              <a:t>Rapid response to events</a:t>
            </a:r>
            <a:endParaRPr b="0" lang="en-US" sz="4400" spc="-1" strike="noStrike">
              <a:latin typeface="Arial"/>
            </a:endParaRPr>
          </a:p>
          <a:p>
            <a:pPr marL="457200" indent="-456840">
              <a:lnSpc>
                <a:spcPct val="9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4400" spc="-1" strike="noStrike">
                <a:solidFill>
                  <a:srgbClr val="000000"/>
                </a:solidFill>
                <a:latin typeface="Roboto"/>
                <a:ea typeface="Roboto"/>
              </a:rPr>
              <a:t>Fast recovery</a:t>
            </a:r>
            <a:endParaRPr b="0" lang="en-US" sz="4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b="0" lang="en-US" sz="4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r>
              <a:rPr b="0" lang="en-US" sz="4400" spc="-1" strike="noStrike">
                <a:solidFill>
                  <a:srgbClr val="000000"/>
                </a:solidFill>
                <a:latin typeface="Roboto"/>
                <a:ea typeface="Roboto"/>
              </a:rPr>
              <a:t>Think control at the Edge, control between IoT and Cloud, control over your virtualized workloads 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88" name="CustomShape 3"/>
          <p:cNvSpPr/>
          <p:nvPr/>
        </p:nvSpPr>
        <p:spPr>
          <a:xfrm>
            <a:off x="439560" y="12822840"/>
            <a:ext cx="14261400" cy="402120"/>
          </a:xfrm>
          <a:prstGeom prst="rect">
            <a:avLst/>
          </a:prstGeom>
          <a:noFill/>
          <a:ln w="2556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90000"/>
              </a:lnSpc>
              <a:spcBef>
                <a:spcPts val="2401"/>
              </a:spcBef>
            </a:pPr>
            <a:r>
              <a:rPr b="1" lang="en-US" sz="1600" spc="-1" strike="noStrike" cap="all">
                <a:solidFill>
                  <a:srgbClr val="808080"/>
                </a:solidFill>
                <a:latin typeface="Roboto"/>
                <a:ea typeface="Roboto"/>
              </a:rPr>
              <a:t>* Other names and brands may be claimed as the property of others</a:t>
            </a:r>
            <a:endParaRPr b="0" lang="en-US" sz="1600" spc="-1" strike="noStrike"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 txBox="1"/>
          <p:nvPr/>
        </p:nvSpPr>
        <p:spPr>
          <a:xfrm>
            <a:off x="1676520" y="730080"/>
            <a:ext cx="21030840" cy="2650680"/>
          </a:xfrm>
          <a:prstGeom prst="rect">
            <a:avLst/>
          </a:prstGeom>
          <a:noFill/>
          <a:ln w="25560">
            <a:noFill/>
          </a:ln>
        </p:spPr>
        <p:txBody>
          <a:bodyPr tIns="91440" bIns="91440" anchor="ctr"/>
          <a:p>
            <a:pPr>
              <a:lnSpc>
                <a:spcPct val="90000"/>
              </a:lnSpc>
            </a:pPr>
            <a:r>
              <a:rPr b="0" lang="en-US" sz="9000" spc="-1" strike="noStrike">
                <a:solidFill>
                  <a:srgbClr val="330072"/>
                </a:solidFill>
                <a:latin typeface="Roboto Medium"/>
                <a:ea typeface="Roboto Medium"/>
              </a:rPr>
              <a:t>StarlingX Timeline</a:t>
            </a:r>
            <a:endParaRPr b="0" lang="en-US" sz="9000" spc="-1" strike="noStrike">
              <a:solidFill>
                <a:srgbClr val="ffffff"/>
              </a:solidFill>
              <a:latin typeface="Roboto"/>
            </a:endParaRPr>
          </a:p>
        </p:txBody>
      </p:sp>
      <p:sp>
        <p:nvSpPr>
          <p:cNvPr id="190" name="CustomShape 2"/>
          <p:cNvSpPr/>
          <p:nvPr/>
        </p:nvSpPr>
        <p:spPr>
          <a:xfrm>
            <a:off x="2078280" y="2660040"/>
            <a:ext cx="19756080" cy="3795840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7030a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/>
          </a:gradFill>
          <a:ln w="50760">
            <a:solidFill>
              <a:srgbClr val="7030a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1" name="Line 3"/>
          <p:cNvSpPr/>
          <p:nvPr/>
        </p:nvSpPr>
        <p:spPr>
          <a:xfrm flipH="1">
            <a:off x="2806920" y="4663440"/>
            <a:ext cx="27720" cy="2216880"/>
          </a:xfrm>
          <a:prstGeom prst="line">
            <a:avLst/>
          </a:prstGeom>
          <a:ln w="507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2" name="CustomShape 4"/>
          <p:cNvSpPr/>
          <p:nvPr/>
        </p:nvSpPr>
        <p:spPr>
          <a:xfrm>
            <a:off x="568440" y="7047360"/>
            <a:ext cx="4460760" cy="1365120"/>
          </a:xfrm>
          <a:prstGeom prst="rect">
            <a:avLst/>
          </a:prstGeom>
          <a:noFill/>
          <a:ln w="2556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ctr">
              <a:lnSpc>
                <a:spcPct val="90000"/>
              </a:lnSpc>
              <a:spcBef>
                <a:spcPts val="2401"/>
              </a:spcBef>
            </a:pPr>
            <a:r>
              <a:rPr b="1" lang="en-US" sz="3200" spc="-1" strike="noStrike" cap="all">
                <a:solidFill>
                  <a:srgbClr val="7030a0"/>
                </a:solidFill>
                <a:latin typeface="Calibri"/>
                <a:ea typeface="Roboto"/>
              </a:rPr>
              <a:t>May 2018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2401"/>
              </a:spcBef>
            </a:pPr>
            <a:r>
              <a:rPr b="0" lang="en-US" sz="3200" spc="-1" strike="noStrike">
                <a:solidFill>
                  <a:srgbClr val="7030a0"/>
                </a:solidFill>
                <a:latin typeface="Calibri"/>
                <a:ea typeface="Roboto"/>
              </a:rPr>
              <a:t>Project launch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93" name="Line 5"/>
          <p:cNvSpPr/>
          <p:nvPr/>
        </p:nvSpPr>
        <p:spPr>
          <a:xfrm flipH="1">
            <a:off x="6697440" y="4512240"/>
            <a:ext cx="27720" cy="2216880"/>
          </a:xfrm>
          <a:prstGeom prst="line">
            <a:avLst/>
          </a:prstGeom>
          <a:ln w="507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4" name="CustomShape 6"/>
          <p:cNvSpPr/>
          <p:nvPr/>
        </p:nvSpPr>
        <p:spPr>
          <a:xfrm>
            <a:off x="4480920" y="6978600"/>
            <a:ext cx="4460760" cy="2547000"/>
          </a:xfrm>
          <a:prstGeom prst="rect">
            <a:avLst/>
          </a:prstGeom>
          <a:noFill/>
          <a:ln w="2556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ctr">
              <a:lnSpc>
                <a:spcPct val="90000"/>
              </a:lnSpc>
              <a:spcBef>
                <a:spcPts val="2401"/>
              </a:spcBef>
            </a:pPr>
            <a:r>
              <a:rPr b="1" lang="en-US" sz="3200" spc="-1" strike="noStrike" cap="all">
                <a:solidFill>
                  <a:srgbClr val="7030a0"/>
                </a:solidFill>
                <a:latin typeface="Calibri"/>
                <a:ea typeface="Roboto"/>
              </a:rPr>
              <a:t>October 2018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2401"/>
              </a:spcBef>
            </a:pPr>
            <a:r>
              <a:rPr b="0" lang="en-US" sz="3200" spc="-1" strike="noStrike">
                <a:solidFill>
                  <a:srgbClr val="7030a0"/>
                </a:solidFill>
                <a:latin typeface="Calibri"/>
                <a:ea typeface="Roboto"/>
              </a:rPr>
              <a:t>Release 1.0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2401"/>
              </a:spcBef>
            </a:pPr>
            <a:r>
              <a:rPr b="0" lang="en-US" sz="3200" spc="-1" strike="noStrike">
                <a:solidFill>
                  <a:srgbClr val="7030a0"/>
                </a:solidFill>
                <a:latin typeface="Calibri"/>
                <a:ea typeface="Roboto"/>
              </a:rPr>
              <a:t>OpenStack Pike with many patches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95" name="Line 7"/>
          <p:cNvSpPr/>
          <p:nvPr/>
        </p:nvSpPr>
        <p:spPr>
          <a:xfrm flipH="1">
            <a:off x="10663920" y="4503240"/>
            <a:ext cx="27720" cy="2216880"/>
          </a:xfrm>
          <a:prstGeom prst="line">
            <a:avLst/>
          </a:prstGeom>
          <a:ln w="507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6" name="CustomShape 8"/>
          <p:cNvSpPr/>
          <p:nvPr/>
        </p:nvSpPr>
        <p:spPr>
          <a:xfrm>
            <a:off x="8447400" y="6969600"/>
            <a:ext cx="4994280" cy="3728880"/>
          </a:xfrm>
          <a:prstGeom prst="rect">
            <a:avLst/>
          </a:prstGeom>
          <a:noFill/>
          <a:ln w="2556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ctr">
              <a:lnSpc>
                <a:spcPct val="90000"/>
              </a:lnSpc>
              <a:spcBef>
                <a:spcPts val="2401"/>
              </a:spcBef>
            </a:pPr>
            <a:r>
              <a:rPr b="1" lang="en-US" sz="3200" spc="-1" strike="noStrike" cap="all">
                <a:solidFill>
                  <a:srgbClr val="7030a0"/>
                </a:solidFill>
                <a:latin typeface="Calibri"/>
                <a:ea typeface="Roboto"/>
              </a:rPr>
              <a:t>August 2019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2401"/>
              </a:spcBef>
            </a:pPr>
            <a:r>
              <a:rPr b="0" lang="en-US" sz="3200" spc="-1" strike="noStrike">
                <a:solidFill>
                  <a:srgbClr val="7030a0"/>
                </a:solidFill>
                <a:latin typeface="Calibri"/>
                <a:ea typeface="Roboto"/>
              </a:rPr>
              <a:t>Release 2.0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2401"/>
              </a:spcBef>
            </a:pPr>
            <a:r>
              <a:rPr b="0" lang="en-US" sz="3200" spc="-1" strike="noStrike">
                <a:solidFill>
                  <a:srgbClr val="7030a0"/>
                </a:solidFill>
                <a:latin typeface="Calibri"/>
                <a:ea typeface="Roboto"/>
              </a:rPr>
              <a:t>Container Platform 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2401"/>
              </a:spcBef>
            </a:pPr>
            <a:r>
              <a:rPr b="0" lang="en-US" sz="3200" spc="-1" strike="noStrike">
                <a:solidFill>
                  <a:srgbClr val="7030a0"/>
                </a:solidFill>
                <a:latin typeface="Calibri"/>
                <a:ea typeface="Roboto"/>
              </a:rPr>
              <a:t>Containerized openstack running (Stein) with no out of tree* patches  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97" name="CustomShape 9"/>
          <p:cNvSpPr/>
          <p:nvPr/>
        </p:nvSpPr>
        <p:spPr>
          <a:xfrm>
            <a:off x="14325480" y="12496680"/>
            <a:ext cx="9587160" cy="512280"/>
          </a:xfrm>
          <a:prstGeom prst="rect">
            <a:avLst/>
          </a:prstGeom>
          <a:noFill/>
          <a:ln w="2556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90000"/>
              </a:lnSpc>
              <a:spcBef>
                <a:spcPts val="2401"/>
              </a:spcBef>
            </a:pPr>
            <a:r>
              <a:rPr b="0" i="1" lang="en-US" sz="2400" spc="-1" strike="noStrike">
                <a:solidFill>
                  <a:srgbClr val="7030a0"/>
                </a:solidFill>
                <a:latin typeface="Calibri"/>
                <a:ea typeface="Roboto"/>
              </a:rPr>
              <a:t>* We are back-porting a few key fixes from Nova master 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98" name="Line 10"/>
          <p:cNvSpPr/>
          <p:nvPr/>
        </p:nvSpPr>
        <p:spPr>
          <a:xfrm flipH="1">
            <a:off x="15201000" y="4480560"/>
            <a:ext cx="27720" cy="2216880"/>
          </a:xfrm>
          <a:prstGeom prst="line">
            <a:avLst/>
          </a:prstGeom>
          <a:ln w="507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9" name="CustomShape 11"/>
          <p:cNvSpPr/>
          <p:nvPr/>
        </p:nvSpPr>
        <p:spPr>
          <a:xfrm>
            <a:off x="12984480" y="6946920"/>
            <a:ext cx="4994280" cy="2547000"/>
          </a:xfrm>
          <a:prstGeom prst="rect">
            <a:avLst/>
          </a:prstGeom>
          <a:noFill/>
          <a:ln w="2556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ctr">
              <a:lnSpc>
                <a:spcPct val="90000"/>
              </a:lnSpc>
              <a:spcBef>
                <a:spcPts val="2401"/>
              </a:spcBef>
            </a:pPr>
            <a:r>
              <a:rPr b="1" lang="en-US" sz="3200" spc="-1" strike="noStrike" cap="all">
                <a:solidFill>
                  <a:srgbClr val="7030a0"/>
                </a:solidFill>
                <a:latin typeface="Calibri"/>
                <a:ea typeface="Roboto"/>
              </a:rPr>
              <a:t>December</a:t>
            </a:r>
            <a:r>
              <a:rPr b="1" lang="en-US" sz="3000" spc="-1" strike="noStrike" cap="all">
                <a:solidFill>
                  <a:srgbClr val="7030a0"/>
                </a:solidFill>
                <a:latin typeface="Calibri"/>
                <a:ea typeface="Roboto"/>
              </a:rPr>
              <a:t> 2019</a:t>
            </a:r>
            <a:endParaRPr b="0" lang="en-US" sz="30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2401"/>
              </a:spcBef>
            </a:pPr>
            <a:r>
              <a:rPr b="0" lang="en-US" sz="3200" spc="-1" strike="noStrike">
                <a:solidFill>
                  <a:srgbClr val="7030a0"/>
                </a:solidFill>
                <a:latin typeface="Calibri"/>
                <a:ea typeface="Roboto"/>
              </a:rPr>
              <a:t>Release 3.0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2401"/>
              </a:spcBef>
            </a:pPr>
            <a:r>
              <a:rPr b="0" lang="en-US" sz="3200" spc="-1" strike="noStrike">
                <a:solidFill>
                  <a:srgbClr val="7030a0"/>
                </a:solidFill>
                <a:latin typeface="Calibri"/>
                <a:ea typeface="Roboto"/>
              </a:rPr>
              <a:t>     </a:t>
            </a:r>
            <a:r>
              <a:rPr b="0" lang="en-US" sz="3200" spc="-1" strike="noStrike">
                <a:solidFill>
                  <a:srgbClr val="7030a0"/>
                </a:solidFill>
                <a:latin typeface="Calibri"/>
                <a:ea typeface="Roboto"/>
              </a:rPr>
              <a:t>Train Update           Distributed Cloud  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00" name="Line 12"/>
          <p:cNvSpPr/>
          <p:nvPr/>
        </p:nvSpPr>
        <p:spPr>
          <a:xfrm flipH="1">
            <a:off x="19899360" y="4477680"/>
            <a:ext cx="27720" cy="2216880"/>
          </a:xfrm>
          <a:prstGeom prst="line">
            <a:avLst/>
          </a:prstGeom>
          <a:ln w="507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1" name="CustomShape 13"/>
          <p:cNvSpPr/>
          <p:nvPr/>
        </p:nvSpPr>
        <p:spPr>
          <a:xfrm>
            <a:off x="17682840" y="6944040"/>
            <a:ext cx="4994280" cy="3289680"/>
          </a:xfrm>
          <a:prstGeom prst="rect">
            <a:avLst/>
          </a:prstGeom>
          <a:noFill/>
          <a:ln w="2556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ctr">
              <a:lnSpc>
                <a:spcPct val="90000"/>
              </a:lnSpc>
              <a:spcBef>
                <a:spcPts val="2401"/>
              </a:spcBef>
            </a:pPr>
            <a:r>
              <a:rPr b="1" lang="en-US" sz="3200" spc="-1" strike="noStrike" cap="all">
                <a:solidFill>
                  <a:srgbClr val="7030a0"/>
                </a:solidFill>
                <a:latin typeface="Calibri"/>
                <a:ea typeface="Roboto"/>
              </a:rPr>
              <a:t>Q3 2020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2401"/>
              </a:spcBef>
            </a:pPr>
            <a:r>
              <a:rPr b="0" lang="en-US" sz="3200" spc="-1" strike="noStrike">
                <a:solidFill>
                  <a:srgbClr val="7030a0"/>
                </a:solidFill>
                <a:latin typeface="Calibri"/>
                <a:ea typeface="Roboto"/>
              </a:rPr>
              <a:t>Release 4.0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2401"/>
              </a:spcBef>
            </a:pPr>
            <a:r>
              <a:rPr b="0" lang="en-US" sz="3200" spc="-1" strike="noStrike">
                <a:solidFill>
                  <a:srgbClr val="7030a0"/>
                </a:solidFill>
                <a:latin typeface="Calibri"/>
                <a:ea typeface="Roboto"/>
              </a:rPr>
              <a:t>Ussuri Update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2401"/>
              </a:spcBef>
            </a:pPr>
            <a:r>
              <a:rPr b="0" lang="en-US" sz="3200" spc="-1" strike="noStrike">
                <a:solidFill>
                  <a:srgbClr val="7030a0"/>
                </a:solidFill>
                <a:latin typeface="Calibri"/>
                <a:ea typeface="Roboto"/>
              </a:rPr>
              <a:t>CentOS 8.x w/4.18 Kernel Python 3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02" name="Line 14"/>
          <p:cNvSpPr/>
          <p:nvPr/>
        </p:nvSpPr>
        <p:spPr>
          <a:xfrm flipH="1">
            <a:off x="12865320" y="3818160"/>
            <a:ext cx="27720" cy="2216880"/>
          </a:xfrm>
          <a:prstGeom prst="line">
            <a:avLst/>
          </a:prstGeom>
          <a:ln w="507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3" name="TextShape 15"/>
          <p:cNvSpPr txBox="1"/>
          <p:nvPr/>
        </p:nvSpPr>
        <p:spPr>
          <a:xfrm>
            <a:off x="12070080" y="6327720"/>
            <a:ext cx="2052360" cy="1719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 sz="3200" spc="-1" strike="noStrike" cap="all">
                <a:solidFill>
                  <a:srgbClr val="7030a0"/>
                </a:solidFill>
                <a:latin typeface="Calibri"/>
                <a:ea typeface="Roboto"/>
              </a:rPr>
              <a:t>Oct’19</a:t>
            </a:r>
            <a:endParaRPr b="0" lang="en-US" sz="3200" spc="-1" strike="noStrike">
              <a:latin typeface="Arial"/>
            </a:endParaRPr>
          </a:p>
          <a:p>
            <a:pPr algn="ctr"/>
            <a:r>
              <a:rPr b="1" lang="en-US" sz="3200" spc="-1" strike="noStrike" cap="all">
                <a:solidFill>
                  <a:srgbClr val="7030a0"/>
                </a:solidFill>
                <a:latin typeface="Calibri"/>
                <a:ea typeface="Roboto"/>
              </a:rPr>
              <a:t>2.0.1</a:t>
            </a:r>
            <a:endParaRPr b="0" lang="en-US" sz="3200" spc="-1" strike="noStrike">
              <a:latin typeface="Arial"/>
            </a:endParaRPr>
          </a:p>
          <a:p>
            <a:pPr algn="ctr"/>
            <a:r>
              <a:rPr b="0" lang="en-US" sz="3200" spc="-1" strike="noStrike">
                <a:solidFill>
                  <a:srgbClr val="7030a0"/>
                </a:solidFill>
                <a:latin typeface="Calibri"/>
                <a:ea typeface="Roboto"/>
              </a:rPr>
              <a:t>Bug fixes &amp; CVEs</a:t>
            </a:r>
            <a:endParaRPr b="0" lang="en-US" sz="3200" spc="-1" strike="noStrike"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extShape 1"/>
          <p:cNvSpPr txBox="1"/>
          <p:nvPr/>
        </p:nvSpPr>
        <p:spPr>
          <a:xfrm>
            <a:off x="928080" y="642240"/>
            <a:ext cx="21030840" cy="2650680"/>
          </a:xfrm>
          <a:prstGeom prst="rect">
            <a:avLst/>
          </a:prstGeom>
          <a:noFill/>
          <a:ln w="25560">
            <a:noFill/>
          </a:ln>
        </p:spPr>
        <p:txBody>
          <a:bodyPr tIns="91440" bIns="91440" anchor="ctr"/>
          <a:p>
            <a:pPr>
              <a:lnSpc>
                <a:spcPct val="90000"/>
              </a:lnSpc>
            </a:pPr>
            <a:r>
              <a:rPr b="0" lang="en-US" sz="9000" spc="-1" strike="noStrike">
                <a:solidFill>
                  <a:srgbClr val="330072"/>
                </a:solidFill>
                <a:latin typeface="Roboto Medium"/>
                <a:ea typeface="Roboto Medium"/>
              </a:rPr>
              <a:t>StarlingX Architecture</a:t>
            </a:r>
            <a:endParaRPr b="0" lang="en-US" sz="9000" spc="-1" strike="noStrike">
              <a:solidFill>
                <a:srgbClr val="ffffff"/>
              </a:solidFill>
              <a:latin typeface="Roboto"/>
            </a:endParaRPr>
          </a:p>
        </p:txBody>
      </p:sp>
      <p:sp>
        <p:nvSpPr>
          <p:cNvPr id="205" name="TextShape 2"/>
          <p:cNvSpPr txBox="1"/>
          <p:nvPr/>
        </p:nvSpPr>
        <p:spPr>
          <a:xfrm>
            <a:off x="461880" y="3290400"/>
            <a:ext cx="9669960" cy="9648720"/>
          </a:xfrm>
          <a:prstGeom prst="rect">
            <a:avLst/>
          </a:prstGeom>
          <a:noFill/>
          <a:ln w="25560">
            <a:noFill/>
          </a:ln>
        </p:spPr>
        <p:txBody>
          <a:bodyPr tIns="91440" bIns="91440">
            <a:normAutofit/>
          </a:bodyPr>
          <a:p>
            <a:pPr marL="533520" indent="-533160">
              <a:lnSpc>
                <a:spcPct val="90000"/>
              </a:lnSpc>
              <a:spcBef>
                <a:spcPts val="2001"/>
              </a:spcBef>
              <a:buClr>
                <a:srgbClr val="330072"/>
              </a:buClr>
              <a:buSzPct val="120000"/>
              <a:buFont typeface="Arial"/>
              <a:buChar char="•"/>
            </a:pPr>
            <a:r>
              <a:rPr b="0" lang="en-US" sz="6000" spc="-1" strike="noStrike">
                <a:solidFill>
                  <a:srgbClr val="000000"/>
                </a:solidFill>
                <a:latin typeface="Roboto"/>
                <a:ea typeface="Roboto"/>
              </a:rPr>
              <a:t>Kubernetes for the orchestration of container workloads</a:t>
            </a:r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  <a:p>
            <a:pPr marL="533520" indent="-533160">
              <a:lnSpc>
                <a:spcPct val="90000"/>
              </a:lnSpc>
              <a:spcBef>
                <a:spcPts val="2001"/>
              </a:spcBef>
              <a:buClr>
                <a:srgbClr val="330072"/>
              </a:buClr>
              <a:buSzPct val="120000"/>
              <a:buFont typeface="Arial"/>
              <a:buChar char="•"/>
            </a:pPr>
            <a:r>
              <a:rPr b="0" lang="en-US" sz="6000" spc="-1" strike="noStrike">
                <a:solidFill>
                  <a:srgbClr val="000000"/>
                </a:solidFill>
                <a:latin typeface="Roboto"/>
                <a:ea typeface="Roboto"/>
              </a:rPr>
              <a:t>Local replicated docker image registry </a:t>
            </a:r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  <a:p>
            <a:pPr marL="533520" indent="-533160">
              <a:lnSpc>
                <a:spcPct val="90000"/>
              </a:lnSpc>
              <a:spcBef>
                <a:spcPts val="2001"/>
              </a:spcBef>
              <a:buClr>
                <a:srgbClr val="330072"/>
              </a:buClr>
              <a:buSzPct val="120000"/>
              <a:buFont typeface="Arial"/>
              <a:buChar char="•"/>
            </a:pPr>
            <a:r>
              <a:rPr b="0" lang="en-US" sz="6000" spc="-1" strike="noStrike">
                <a:solidFill>
                  <a:srgbClr val="000000"/>
                </a:solidFill>
                <a:latin typeface="Roboto"/>
                <a:ea typeface="Roboto"/>
              </a:rPr>
              <a:t>Container Runtime: docker </a:t>
            </a:r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  <a:p>
            <a:pPr marL="533520" indent="-533160">
              <a:lnSpc>
                <a:spcPct val="90000"/>
              </a:lnSpc>
              <a:spcBef>
                <a:spcPts val="2001"/>
              </a:spcBef>
              <a:buClr>
                <a:srgbClr val="330072"/>
              </a:buClr>
              <a:buSzPct val="120000"/>
              <a:buFont typeface="Arial"/>
              <a:buChar char="•"/>
            </a:pPr>
            <a:r>
              <a:rPr b="0" lang="en-US" sz="6000" spc="-1" strike="noStrike">
                <a:solidFill>
                  <a:srgbClr val="000000"/>
                </a:solidFill>
                <a:latin typeface="Roboto"/>
                <a:ea typeface="Roboto"/>
              </a:rPr>
              <a:t>Networking: Calico</a:t>
            </a:r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  <a:p>
            <a:pPr marL="533520" indent="-533160">
              <a:lnSpc>
                <a:spcPct val="90000"/>
              </a:lnSpc>
              <a:spcBef>
                <a:spcPts val="2001"/>
              </a:spcBef>
              <a:buClr>
                <a:srgbClr val="330072"/>
              </a:buClr>
              <a:buSzPct val="120000"/>
              <a:buFont typeface="Arial"/>
              <a:buChar char="•"/>
            </a:pPr>
            <a:r>
              <a:rPr b="0" lang="en-US" sz="6000" spc="-1" strike="noStrike">
                <a:solidFill>
                  <a:srgbClr val="000000"/>
                </a:solidFill>
                <a:latin typeface="Roboto"/>
                <a:ea typeface="Roboto"/>
              </a:rPr>
              <a:t>Persistent Storage: CEPH RBD</a:t>
            </a:r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  <a:p>
            <a:pPr marL="533520" indent="-533160">
              <a:lnSpc>
                <a:spcPct val="90000"/>
              </a:lnSpc>
              <a:spcBef>
                <a:spcPts val="2001"/>
              </a:spcBef>
              <a:buClr>
                <a:srgbClr val="330072"/>
              </a:buClr>
              <a:buSzPct val="120000"/>
              <a:buFont typeface="Arial"/>
              <a:buChar char="•"/>
            </a:pPr>
            <a:r>
              <a:rPr b="0" lang="en-US" sz="6000" spc="-1" strike="noStrike">
                <a:solidFill>
                  <a:srgbClr val="000000"/>
                </a:solidFill>
                <a:latin typeface="Roboto"/>
                <a:ea typeface="Roboto"/>
              </a:rPr>
              <a:t>Package Manager</a:t>
            </a:r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  <a:p>
            <a:pPr lvl="1" marL="990720" indent="-533160">
              <a:lnSpc>
                <a:spcPct val="90000"/>
              </a:lnSpc>
              <a:spcBef>
                <a:spcPts val="2001"/>
              </a:spcBef>
              <a:buClr>
                <a:srgbClr val="330072"/>
              </a:buClr>
              <a:buSzPct val="120000"/>
              <a:buFont typeface="Arial"/>
              <a:buChar char="•"/>
            </a:pPr>
            <a:r>
              <a:rPr b="0" lang="en-US" sz="6000" spc="-1" strike="noStrike">
                <a:solidFill>
                  <a:srgbClr val="000000"/>
                </a:solidFill>
                <a:latin typeface="Roboto Light"/>
                <a:ea typeface="Roboto Light"/>
              </a:rPr>
              <a:t>HELM</a:t>
            </a:r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  <a:p>
            <a:pPr lvl="1" marL="990720" indent="-533160">
              <a:lnSpc>
                <a:spcPct val="90000"/>
              </a:lnSpc>
              <a:spcBef>
                <a:spcPts val="2001"/>
              </a:spcBef>
              <a:buClr>
                <a:srgbClr val="330072"/>
              </a:buClr>
              <a:buSzPct val="120000"/>
              <a:buFont typeface="Arial"/>
              <a:buChar char="•"/>
            </a:pPr>
            <a:r>
              <a:rPr b="0" lang="en-US" sz="6000" spc="-1" strike="noStrike">
                <a:solidFill>
                  <a:srgbClr val="000000"/>
                </a:solidFill>
                <a:latin typeface="Roboto Light"/>
                <a:ea typeface="Roboto Light"/>
              </a:rPr>
              <a:t>Armada for orchestrating  the deployment of multiple Helm charts</a:t>
            </a:r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  <a:p>
            <a:pPr marL="533520" indent="-533160">
              <a:lnSpc>
                <a:spcPct val="90000"/>
              </a:lnSpc>
              <a:spcBef>
                <a:spcPts val="2001"/>
              </a:spcBef>
              <a:buClr>
                <a:srgbClr val="330072"/>
              </a:buClr>
              <a:buSzPct val="120000"/>
              <a:buFont typeface="Arial"/>
              <a:buChar char="•"/>
            </a:pPr>
            <a:r>
              <a:rPr b="0" lang="en-US" sz="6000" spc="-1" strike="noStrike">
                <a:solidFill>
                  <a:srgbClr val="000000"/>
                </a:solidFill>
                <a:latin typeface="Roboto"/>
                <a:ea typeface="Roboto"/>
              </a:rPr>
              <a:t>Integration with openstack keystone </a:t>
            </a:r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  <a:p>
            <a:pPr lvl="1" marL="990720" indent="-533160">
              <a:lnSpc>
                <a:spcPct val="90000"/>
              </a:lnSpc>
              <a:spcBef>
                <a:spcPts val="2001"/>
              </a:spcBef>
              <a:buClr>
                <a:srgbClr val="330072"/>
              </a:buClr>
              <a:buSzPct val="120000"/>
              <a:buFont typeface="Arial"/>
              <a:buChar char="•"/>
            </a:pPr>
            <a:r>
              <a:rPr b="0" lang="en-US" sz="6000" spc="-1" strike="noStrike">
                <a:solidFill>
                  <a:srgbClr val="000000"/>
                </a:solidFill>
                <a:latin typeface="Roboto Light"/>
                <a:ea typeface="Roboto Light"/>
              </a:rPr>
              <a:t>Local docker image registry authentication </a:t>
            </a:r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  <a:p>
            <a:pPr lvl="1" marL="990720" indent="-533160">
              <a:lnSpc>
                <a:spcPct val="90000"/>
              </a:lnSpc>
              <a:spcBef>
                <a:spcPts val="2001"/>
              </a:spcBef>
              <a:buClr>
                <a:srgbClr val="330072"/>
              </a:buClr>
              <a:buSzPct val="120000"/>
              <a:buFont typeface="Arial"/>
              <a:buChar char="•"/>
            </a:pPr>
            <a:r>
              <a:rPr b="0" lang="en-US" sz="6000" spc="-1" strike="noStrike">
                <a:solidFill>
                  <a:srgbClr val="000000"/>
                </a:solidFill>
                <a:latin typeface="Roboto Light"/>
                <a:ea typeface="Roboto Light"/>
              </a:rPr>
              <a:t>Authentication/authorization of k8s API </a:t>
            </a:r>
            <a:endParaRPr b="0" lang="en-US" sz="6000" spc="-1" strike="noStrike">
              <a:solidFill>
                <a:srgbClr val="000000"/>
              </a:solidFill>
              <a:latin typeface="Roboto"/>
            </a:endParaRPr>
          </a:p>
        </p:txBody>
      </p:sp>
      <p:pic>
        <p:nvPicPr>
          <p:cNvPr id="206" name="Picture 4" descr=""/>
          <p:cNvPicPr/>
          <p:nvPr/>
        </p:nvPicPr>
        <p:blipFill>
          <a:blip r:embed="rId1"/>
          <a:stretch/>
        </p:blipFill>
        <p:spPr>
          <a:xfrm>
            <a:off x="10132200" y="4505760"/>
            <a:ext cx="13720680" cy="6156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Shape 1"/>
          <p:cNvSpPr txBox="1"/>
          <p:nvPr/>
        </p:nvSpPr>
        <p:spPr>
          <a:xfrm>
            <a:off x="1676520" y="730080"/>
            <a:ext cx="21030840" cy="2650680"/>
          </a:xfrm>
          <a:prstGeom prst="rect">
            <a:avLst/>
          </a:prstGeom>
          <a:noFill/>
          <a:ln w="25560">
            <a:noFill/>
          </a:ln>
        </p:spPr>
        <p:txBody>
          <a:bodyPr tIns="91440" bIns="91440" anchor="ctr"/>
          <a:p>
            <a:pPr>
              <a:lnSpc>
                <a:spcPct val="90000"/>
              </a:lnSpc>
            </a:pPr>
            <a:r>
              <a:rPr b="0" lang="en-US" sz="9000" spc="-1" strike="noStrike">
                <a:solidFill>
                  <a:srgbClr val="330072"/>
                </a:solidFill>
                <a:latin typeface="Roboto Medium"/>
                <a:ea typeface="Roboto Medium"/>
              </a:rPr>
              <a:t>StarlingX Architecture (cont’d)</a:t>
            </a:r>
            <a:endParaRPr b="0" lang="en-US" sz="9000" spc="-1" strike="noStrike">
              <a:solidFill>
                <a:srgbClr val="ffffff"/>
              </a:solidFill>
              <a:latin typeface="Roboto"/>
            </a:endParaRPr>
          </a:p>
        </p:txBody>
      </p:sp>
      <p:sp>
        <p:nvSpPr>
          <p:cNvPr id="208" name="TextShape 2"/>
          <p:cNvSpPr txBox="1"/>
          <p:nvPr/>
        </p:nvSpPr>
        <p:spPr>
          <a:xfrm>
            <a:off x="1187280" y="3488760"/>
            <a:ext cx="10811160" cy="8702280"/>
          </a:xfrm>
          <a:prstGeom prst="rect">
            <a:avLst/>
          </a:prstGeom>
          <a:noFill/>
          <a:ln w="25560">
            <a:noFill/>
          </a:ln>
        </p:spPr>
        <p:txBody>
          <a:bodyPr tIns="91440" bIns="91440">
            <a:normAutofit/>
          </a:bodyPr>
          <a:p>
            <a:pPr marL="533520" indent="-533160">
              <a:lnSpc>
                <a:spcPct val="90000"/>
              </a:lnSpc>
              <a:spcBef>
                <a:spcPts val="2001"/>
              </a:spcBef>
              <a:buClr>
                <a:srgbClr val="330072"/>
              </a:buClr>
              <a:buSzPct val="120000"/>
              <a:buFont typeface="Arial"/>
              <a:buChar char="•"/>
            </a:pPr>
            <a:r>
              <a:rPr b="0" lang="en-US" sz="4400" spc="-1" strike="noStrike">
                <a:solidFill>
                  <a:srgbClr val="000000"/>
                </a:solidFill>
                <a:latin typeface="Roboto"/>
                <a:ea typeface="Roboto"/>
              </a:rPr>
              <a:t>Openstack is an optional containerized application</a:t>
            </a:r>
            <a:endParaRPr b="0" lang="en-US" sz="4400" spc="-1" strike="noStrike">
              <a:solidFill>
                <a:srgbClr val="000000"/>
              </a:solidFill>
              <a:latin typeface="Roboto"/>
            </a:endParaRPr>
          </a:p>
          <a:p>
            <a:pPr lvl="1" marL="990720" indent="-533160">
              <a:lnSpc>
                <a:spcPct val="90000"/>
              </a:lnSpc>
              <a:spcBef>
                <a:spcPts val="2001"/>
              </a:spcBef>
              <a:buClr>
                <a:srgbClr val="330072"/>
              </a:buClr>
              <a:buSzPct val="120000"/>
              <a:buFont typeface="Arial"/>
              <a:buChar char="•"/>
            </a:pPr>
            <a:r>
              <a:rPr b="0" lang="en-US" sz="4000" spc="-1" strike="noStrike">
                <a:solidFill>
                  <a:srgbClr val="000000"/>
                </a:solidFill>
                <a:latin typeface="Roboto Light"/>
                <a:ea typeface="Roboto Light"/>
              </a:rPr>
              <a:t>Leverages openstack-helm and armada for deployment</a:t>
            </a:r>
            <a:endParaRPr b="0" lang="en-US" sz="4000" spc="-1" strike="noStrike">
              <a:solidFill>
                <a:srgbClr val="000000"/>
              </a:solidFill>
              <a:latin typeface="Roboto"/>
            </a:endParaRPr>
          </a:p>
          <a:p>
            <a:pPr lvl="1" marL="990720" indent="-533160">
              <a:lnSpc>
                <a:spcPct val="90000"/>
              </a:lnSpc>
              <a:spcBef>
                <a:spcPts val="2001"/>
              </a:spcBef>
              <a:buClr>
                <a:srgbClr val="330072"/>
              </a:buClr>
              <a:buSzPct val="120000"/>
              <a:buFont typeface="Arial"/>
              <a:buChar char="•"/>
            </a:pPr>
            <a:r>
              <a:rPr b="0" lang="en-US" sz="4000" spc="-1" strike="noStrike">
                <a:solidFill>
                  <a:srgbClr val="000000"/>
                </a:solidFill>
                <a:latin typeface="Roboto Light"/>
                <a:ea typeface="Roboto Light"/>
              </a:rPr>
              <a:t>Stein based for release 2</a:t>
            </a:r>
            <a:endParaRPr b="0" lang="en-US" sz="4000" spc="-1" strike="noStrike">
              <a:solidFill>
                <a:srgbClr val="000000"/>
              </a:solidFill>
              <a:latin typeface="Roboto"/>
            </a:endParaRPr>
          </a:p>
          <a:p>
            <a:pPr lvl="1" marL="990720" indent="-533160">
              <a:lnSpc>
                <a:spcPct val="90000"/>
              </a:lnSpc>
              <a:spcBef>
                <a:spcPts val="2001"/>
              </a:spcBef>
              <a:buClr>
                <a:srgbClr val="330072"/>
              </a:buClr>
              <a:buSzPct val="120000"/>
              <a:buFont typeface="Arial"/>
              <a:buChar char="•"/>
            </a:pPr>
            <a:r>
              <a:rPr b="0" lang="en-US" sz="4000" spc="-1" strike="noStrike">
                <a:solidFill>
                  <a:srgbClr val="000000"/>
                </a:solidFill>
                <a:latin typeface="Roboto Light"/>
                <a:ea typeface="Roboto Light"/>
              </a:rPr>
              <a:t>Networking back ends supported: </a:t>
            </a:r>
            <a:r>
              <a:rPr b="0" lang="en-US" sz="4000" spc="-1" strike="noStrike">
                <a:solidFill>
                  <a:srgbClr val="000000"/>
                </a:solidFill>
                <a:latin typeface="Roboto Light"/>
                <a:ea typeface="Roboto Light"/>
              </a:rPr>
              <a:t>	</a:t>
            </a:r>
            <a:endParaRPr b="0" lang="en-US" sz="4000" spc="-1" strike="noStrike">
              <a:solidFill>
                <a:srgbClr val="000000"/>
              </a:solidFill>
              <a:latin typeface="Roboto"/>
            </a:endParaRPr>
          </a:p>
          <a:p>
            <a:pPr lvl="2" marL="1676520" indent="-761760">
              <a:lnSpc>
                <a:spcPct val="90000"/>
              </a:lnSpc>
              <a:spcBef>
                <a:spcPts val="1199"/>
              </a:spcBef>
              <a:buClr>
                <a:srgbClr val="330072"/>
              </a:buClr>
              <a:buSzPct val="120000"/>
              <a:buFont typeface="Arial"/>
              <a:buChar char="•"/>
            </a:pPr>
            <a:r>
              <a:rPr b="0" lang="en-US" sz="4000" spc="-1" strike="noStrike">
                <a:solidFill>
                  <a:srgbClr val="000000"/>
                </a:solidFill>
                <a:latin typeface="Roboto Light"/>
                <a:ea typeface="Roboto Light"/>
              </a:rPr>
              <a:t>Containerized ovs</a:t>
            </a:r>
            <a:endParaRPr b="0" lang="en-US" sz="4000" spc="-1" strike="noStrike">
              <a:solidFill>
                <a:srgbClr val="000000"/>
              </a:solidFill>
              <a:latin typeface="Roboto"/>
            </a:endParaRPr>
          </a:p>
          <a:p>
            <a:pPr lvl="2" marL="1676520" indent="-761760">
              <a:lnSpc>
                <a:spcPct val="90000"/>
              </a:lnSpc>
              <a:spcBef>
                <a:spcPts val="1199"/>
              </a:spcBef>
              <a:buClr>
                <a:srgbClr val="330072"/>
              </a:buClr>
              <a:buSzPct val="120000"/>
              <a:buFont typeface="Arial"/>
              <a:buChar char="•"/>
            </a:pPr>
            <a:r>
              <a:rPr b="0" lang="en-US" sz="4000" spc="-1" strike="noStrike">
                <a:solidFill>
                  <a:srgbClr val="000000"/>
                </a:solidFill>
                <a:latin typeface="Roboto Light"/>
                <a:ea typeface="Roboto Light"/>
              </a:rPr>
              <a:t>Bare metal ovs-dpdk</a:t>
            </a:r>
            <a:endParaRPr b="0" lang="en-US" sz="4000" spc="-1" strike="noStrike">
              <a:solidFill>
                <a:srgbClr val="000000"/>
              </a:solidFill>
              <a:latin typeface="Roboto"/>
            </a:endParaRPr>
          </a:p>
          <a:p>
            <a:pPr lvl="2" marL="1676520" indent="-761760">
              <a:lnSpc>
                <a:spcPct val="90000"/>
              </a:lnSpc>
              <a:spcBef>
                <a:spcPts val="1199"/>
              </a:spcBef>
              <a:buClr>
                <a:srgbClr val="330072"/>
              </a:buClr>
              <a:buSzPct val="120000"/>
              <a:buFont typeface="Arial"/>
              <a:buChar char="•"/>
            </a:pPr>
            <a:r>
              <a:rPr b="0" lang="en-US" sz="4000" spc="-1" strike="noStrike">
                <a:solidFill>
                  <a:srgbClr val="000000"/>
                </a:solidFill>
                <a:latin typeface="Roboto Light"/>
                <a:ea typeface="Roboto Light"/>
              </a:rPr>
              <a:t>SR-IOV/PCI-PT</a:t>
            </a:r>
            <a:endParaRPr b="0" lang="en-US" sz="4000" spc="-1" strike="noStrike">
              <a:solidFill>
                <a:srgbClr val="000000"/>
              </a:solidFill>
              <a:latin typeface="Roboto"/>
            </a:endParaRPr>
          </a:p>
          <a:p>
            <a:pPr lvl="1" marL="990720" indent="-533160">
              <a:lnSpc>
                <a:spcPct val="90000"/>
              </a:lnSpc>
              <a:spcBef>
                <a:spcPts val="2001"/>
              </a:spcBef>
              <a:buClr>
                <a:srgbClr val="330072"/>
              </a:buClr>
              <a:buSzPct val="120000"/>
              <a:buFont typeface="Arial"/>
              <a:buChar char="•"/>
            </a:pPr>
            <a:r>
              <a:rPr b="0" lang="en-US" sz="4000" spc="-1" strike="noStrike">
                <a:solidFill>
                  <a:srgbClr val="000000"/>
                </a:solidFill>
                <a:latin typeface="Roboto Light"/>
                <a:ea typeface="Roboto Light"/>
              </a:rPr>
              <a:t>Supported services: </a:t>
            </a:r>
            <a:endParaRPr b="0" lang="en-US" sz="4000" spc="-1" strike="noStrike">
              <a:solidFill>
                <a:srgbClr val="000000"/>
              </a:solidFill>
              <a:latin typeface="Roboto"/>
            </a:endParaRPr>
          </a:p>
          <a:p>
            <a:pPr lvl="2" marL="1676520" indent="-761760">
              <a:lnSpc>
                <a:spcPct val="90000"/>
              </a:lnSpc>
              <a:spcBef>
                <a:spcPts val="2001"/>
              </a:spcBef>
              <a:buClr>
                <a:srgbClr val="330072"/>
              </a:buClr>
              <a:buSzPct val="120000"/>
              <a:buFont typeface="Arial"/>
              <a:buChar char="•"/>
            </a:pPr>
            <a:r>
              <a:rPr b="0" lang="en-US" sz="4000" spc="-1" strike="noStrike">
                <a:solidFill>
                  <a:srgbClr val="000000"/>
                </a:solidFill>
                <a:latin typeface="Roboto Light"/>
                <a:ea typeface="Roboto Light"/>
              </a:rPr>
              <a:t>nova, neutron, glance, cinder, glance</a:t>
            </a:r>
            <a:endParaRPr b="0" lang="en-US" sz="4000" spc="-1" strike="noStrike">
              <a:solidFill>
                <a:srgbClr val="000000"/>
              </a:solidFill>
              <a:latin typeface="Roboto"/>
            </a:endParaRPr>
          </a:p>
          <a:p>
            <a:pPr lvl="2" marL="1676520" indent="-761760">
              <a:lnSpc>
                <a:spcPct val="90000"/>
              </a:lnSpc>
              <a:spcBef>
                <a:spcPts val="2001"/>
              </a:spcBef>
              <a:buClr>
                <a:srgbClr val="330072"/>
              </a:buClr>
              <a:buSzPct val="120000"/>
              <a:buFont typeface="Arial"/>
              <a:buChar char="•"/>
            </a:pPr>
            <a:r>
              <a:rPr b="0" lang="en-US" sz="4000" spc="-1" strike="noStrike">
                <a:solidFill>
                  <a:srgbClr val="000000"/>
                </a:solidFill>
                <a:latin typeface="Roboto Light"/>
                <a:ea typeface="Roboto Light"/>
              </a:rPr>
              <a:t>keystone, barbican, heat, ironic,</a:t>
            </a:r>
            <a:endParaRPr b="0" lang="en-US" sz="4000" spc="-1" strike="noStrike">
              <a:solidFill>
                <a:srgbClr val="000000"/>
              </a:solidFill>
              <a:latin typeface="Roboto"/>
            </a:endParaRPr>
          </a:p>
          <a:p>
            <a:pPr lvl="2" marL="1676520" indent="-761760">
              <a:lnSpc>
                <a:spcPct val="90000"/>
              </a:lnSpc>
              <a:spcBef>
                <a:spcPts val="2001"/>
              </a:spcBef>
              <a:buClr>
                <a:srgbClr val="330072"/>
              </a:buClr>
              <a:buSzPct val="120000"/>
              <a:buFont typeface="Arial"/>
              <a:buChar char="•"/>
            </a:pPr>
            <a:r>
              <a:rPr b="0" lang="en-US" sz="4000" spc="-1" strike="noStrike">
                <a:solidFill>
                  <a:srgbClr val="000000"/>
                </a:solidFill>
                <a:latin typeface="Roboto Light"/>
                <a:ea typeface="Roboto Light"/>
              </a:rPr>
              <a:t>ceilometer, aodh, panko, gnocchi</a:t>
            </a:r>
            <a:endParaRPr b="0" lang="en-US" sz="4000" spc="-1" strike="noStrike">
              <a:solidFill>
                <a:srgbClr val="000000"/>
              </a:solidFill>
              <a:latin typeface="Roboto"/>
            </a:endParaRPr>
          </a:p>
        </p:txBody>
      </p:sp>
      <p:pic>
        <p:nvPicPr>
          <p:cNvPr id="209" name="Picture 4" descr=""/>
          <p:cNvPicPr/>
          <p:nvPr/>
        </p:nvPicPr>
        <p:blipFill>
          <a:blip r:embed="rId1"/>
          <a:stretch/>
        </p:blipFill>
        <p:spPr>
          <a:xfrm>
            <a:off x="12192120" y="4641840"/>
            <a:ext cx="11587320" cy="6910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Shape 1"/>
          <p:cNvSpPr txBox="1"/>
          <p:nvPr/>
        </p:nvSpPr>
        <p:spPr>
          <a:xfrm>
            <a:off x="1676520" y="730080"/>
            <a:ext cx="21030840" cy="2650680"/>
          </a:xfrm>
          <a:prstGeom prst="rect">
            <a:avLst/>
          </a:prstGeom>
          <a:noFill/>
          <a:ln w="25560">
            <a:noFill/>
          </a:ln>
        </p:spPr>
        <p:txBody>
          <a:bodyPr tIns="91440" bIns="91440" anchor="ctr"/>
          <a:p>
            <a:pPr>
              <a:lnSpc>
                <a:spcPct val="90000"/>
              </a:lnSpc>
            </a:pPr>
            <a:r>
              <a:rPr b="0" lang="en-US" sz="9000" spc="-1" strike="noStrike">
                <a:solidFill>
                  <a:srgbClr val="330072"/>
                </a:solidFill>
                <a:latin typeface="Roboto Medium"/>
                <a:ea typeface="Roboto Medium"/>
              </a:rPr>
              <a:t>StarlingX OpenStack Support </a:t>
            </a:r>
            <a:endParaRPr b="0" lang="en-US" sz="9000" spc="-1" strike="noStrike">
              <a:solidFill>
                <a:srgbClr val="ffffff"/>
              </a:solidFill>
              <a:latin typeface="Roboto"/>
            </a:endParaRPr>
          </a:p>
        </p:txBody>
      </p:sp>
      <p:sp>
        <p:nvSpPr>
          <p:cNvPr id="211" name="TextShape 2"/>
          <p:cNvSpPr txBox="1"/>
          <p:nvPr/>
        </p:nvSpPr>
        <p:spPr>
          <a:xfrm>
            <a:off x="1314720" y="3948840"/>
            <a:ext cx="21030840" cy="7725240"/>
          </a:xfrm>
          <a:prstGeom prst="rect">
            <a:avLst/>
          </a:prstGeom>
          <a:noFill/>
          <a:ln w="25560">
            <a:noFill/>
          </a:ln>
        </p:spPr>
        <p:txBody>
          <a:bodyPr tIns="91440" bIns="91440">
            <a:normAutofit/>
          </a:bodyPr>
          <a:p>
            <a:pPr marL="533520" indent="-533160">
              <a:lnSpc>
                <a:spcPct val="90000"/>
              </a:lnSpc>
              <a:spcBef>
                <a:spcPts val="2001"/>
              </a:spcBef>
              <a:buClr>
                <a:srgbClr val="330072"/>
              </a:buClr>
              <a:buSzPct val="120000"/>
              <a:buFont typeface="Arial"/>
              <a:buChar char="•"/>
            </a:pPr>
            <a:r>
              <a:rPr b="0" lang="en-US" sz="5400" spc="-1" strike="noStrike">
                <a:solidFill>
                  <a:srgbClr val="000000"/>
                </a:solidFill>
                <a:latin typeface="Roboto"/>
                <a:ea typeface="Roboto"/>
              </a:rPr>
              <a:t>StarlingX has aligned with upstream OpenStack and uses the OpenStack-Helm charts for running the OpenStack services in containers</a:t>
            </a:r>
            <a:endParaRPr b="0" lang="en-US" sz="5400" spc="-1" strike="noStrike">
              <a:solidFill>
                <a:srgbClr val="000000"/>
              </a:solidFill>
              <a:latin typeface="Roboto"/>
            </a:endParaRPr>
          </a:p>
          <a:p>
            <a:pPr marL="533520" indent="-533160">
              <a:spcBef>
                <a:spcPts val="1417"/>
              </a:spcBef>
              <a:buClr>
                <a:srgbClr val="330072"/>
              </a:buClr>
              <a:buSzPct val="120000"/>
              <a:buFont typeface="Arial"/>
              <a:buChar char="•"/>
            </a:pPr>
            <a:r>
              <a:rPr b="0" lang="en-US" sz="5400" spc="-1" strike="noStrike">
                <a:solidFill>
                  <a:srgbClr val="000000"/>
                </a:solidFill>
                <a:latin typeface="Roboto"/>
                <a:ea typeface="Roboto"/>
              </a:rPr>
              <a:t>The exception is that the services that run outside of containers, Barbican, Horizon and Keystone. </a:t>
            </a:r>
            <a:endParaRPr b="0" lang="en-US" sz="5400" spc="-1" strike="noStrike">
              <a:solidFill>
                <a:srgbClr val="000000"/>
              </a:solidFill>
              <a:latin typeface="Roboto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5400" spc="-1" strike="noStrike">
                <a:solidFill>
                  <a:srgbClr val="000000"/>
                </a:solidFill>
                <a:latin typeface="Roboto"/>
                <a:ea typeface="Roboto"/>
              </a:rPr>
              <a:t>These will remain Stein until the 4.0 update and then they will move to Ussuri.</a:t>
            </a:r>
            <a:endParaRPr b="0" lang="en-US" sz="5400" spc="-1" strike="noStrike">
              <a:solidFill>
                <a:srgbClr val="000000"/>
              </a:solidFill>
              <a:latin typeface="Roboto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5400" spc="-1" strike="noStrike">
                <a:solidFill>
                  <a:srgbClr val="000000"/>
                </a:solidFill>
                <a:latin typeface="Roboto"/>
                <a:ea typeface="Roboto"/>
              </a:rPr>
              <a:t>This is due to additional platform dependencies that need to be updated that will more testing.</a:t>
            </a:r>
            <a:endParaRPr b="0" lang="en-US" sz="5400" spc="-1" strike="noStrike">
              <a:solidFill>
                <a:srgbClr val="000000"/>
              </a:solidFill>
              <a:latin typeface="Roboto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Shape 1"/>
          <p:cNvSpPr txBox="1"/>
          <p:nvPr/>
        </p:nvSpPr>
        <p:spPr>
          <a:xfrm>
            <a:off x="1676520" y="730080"/>
            <a:ext cx="21030840" cy="2650680"/>
          </a:xfrm>
          <a:prstGeom prst="rect">
            <a:avLst/>
          </a:prstGeom>
          <a:noFill/>
          <a:ln w="25560">
            <a:noFill/>
          </a:ln>
        </p:spPr>
        <p:txBody>
          <a:bodyPr tIns="91440" bIns="91440" anchor="ctr"/>
          <a:p>
            <a:pPr>
              <a:lnSpc>
                <a:spcPct val="90000"/>
              </a:lnSpc>
            </a:pPr>
            <a:r>
              <a:rPr b="0" lang="en-US" sz="9000" spc="-1" strike="noStrike">
                <a:solidFill>
                  <a:srgbClr val="330072"/>
                </a:solidFill>
                <a:latin typeface="Roboto Medium"/>
                <a:ea typeface="Roboto Medium"/>
              </a:rPr>
              <a:t>StarlingX 3.0 Release</a:t>
            </a:r>
            <a:endParaRPr b="0" lang="en-US" sz="9000" spc="-1" strike="noStrike">
              <a:solidFill>
                <a:srgbClr val="ffffff"/>
              </a:solidFill>
              <a:latin typeface="Roboto"/>
            </a:endParaRPr>
          </a:p>
        </p:txBody>
      </p:sp>
      <p:sp>
        <p:nvSpPr>
          <p:cNvPr id="213" name="TextShape 2"/>
          <p:cNvSpPr txBox="1"/>
          <p:nvPr/>
        </p:nvSpPr>
        <p:spPr>
          <a:xfrm>
            <a:off x="1314720" y="3948840"/>
            <a:ext cx="21030840" cy="7725240"/>
          </a:xfrm>
          <a:prstGeom prst="rect">
            <a:avLst/>
          </a:prstGeom>
          <a:noFill/>
          <a:ln w="25560">
            <a:noFill/>
          </a:ln>
        </p:spPr>
        <p:txBody>
          <a:bodyPr tIns="91440" bIns="91440">
            <a:normAutofit/>
          </a:bodyPr>
          <a:p>
            <a:pPr marL="533520" indent="-533160">
              <a:lnSpc>
                <a:spcPct val="90000"/>
              </a:lnSpc>
              <a:spcBef>
                <a:spcPts val="2001"/>
              </a:spcBef>
              <a:buClr>
                <a:srgbClr val="330072"/>
              </a:buClr>
              <a:buSzPct val="120000"/>
              <a:buFont typeface="Arial"/>
              <a:buChar char="•"/>
            </a:pPr>
            <a:r>
              <a:rPr b="0" lang="en-US" sz="5400" spc="-1" strike="noStrike">
                <a:solidFill>
                  <a:srgbClr val="000000"/>
                </a:solidFill>
                <a:latin typeface="Roboto"/>
                <a:ea typeface="Roboto"/>
              </a:rPr>
              <a:t>Will be released in December</a:t>
            </a:r>
            <a:endParaRPr b="0" lang="en-US" sz="5400" spc="-1" strike="noStrike">
              <a:solidFill>
                <a:srgbClr val="000000"/>
              </a:solidFill>
              <a:latin typeface="Roboto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5400" spc="-1" strike="noStrike">
                <a:solidFill>
                  <a:srgbClr val="000000"/>
                </a:solidFill>
                <a:latin typeface="Roboto"/>
                <a:ea typeface="Roboto"/>
              </a:rPr>
              <a:t>Infrastructure Updates</a:t>
            </a:r>
            <a:endParaRPr b="0" lang="en-US" sz="5400" spc="-1" strike="noStrike">
              <a:solidFill>
                <a:srgbClr val="000000"/>
              </a:solidFill>
              <a:latin typeface="Roboto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5400" spc="-1" strike="noStrike">
                <a:solidFill>
                  <a:srgbClr val="000000"/>
                </a:solidFill>
                <a:latin typeface="Roboto"/>
                <a:ea typeface="Roboto"/>
              </a:rPr>
              <a:t>Keep Core packages current</a:t>
            </a:r>
            <a:endParaRPr b="0" lang="en-US" sz="5400" spc="-1" strike="noStrike">
              <a:solidFill>
                <a:srgbClr val="000000"/>
              </a:solidFill>
              <a:latin typeface="Roboto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5400" spc="-1" strike="noStrike">
                <a:solidFill>
                  <a:srgbClr val="000000"/>
                </a:solidFill>
                <a:latin typeface="Roboto"/>
                <a:ea typeface="Roboto"/>
              </a:rPr>
              <a:t>CVE &amp; Bug fixing</a:t>
            </a:r>
            <a:endParaRPr b="0" lang="en-US" sz="5400" spc="-1" strike="noStrike">
              <a:solidFill>
                <a:srgbClr val="000000"/>
              </a:solidFill>
              <a:latin typeface="Roboto"/>
            </a:endParaRPr>
          </a:p>
          <a:p>
            <a:pPr marL="533520" indent="-533160">
              <a:lnSpc>
                <a:spcPct val="90000"/>
              </a:lnSpc>
              <a:spcBef>
                <a:spcPts val="2001"/>
              </a:spcBef>
              <a:buClr>
                <a:srgbClr val="330072"/>
              </a:buClr>
              <a:buSzPct val="120000"/>
              <a:buFont typeface="Arial"/>
              <a:buChar char="•"/>
            </a:pPr>
            <a:r>
              <a:rPr b="0" lang="en-US" sz="5400" spc="-1" strike="noStrike">
                <a:solidFill>
                  <a:srgbClr val="000000"/>
                </a:solidFill>
                <a:latin typeface="Roboto"/>
                <a:ea typeface="Roboto"/>
              </a:rPr>
              <a:t>Integrates OpenStack Train in the Containerized version</a:t>
            </a:r>
            <a:endParaRPr b="0" lang="en-US" sz="5400" spc="-1" strike="noStrike">
              <a:solidFill>
                <a:srgbClr val="000000"/>
              </a:solidFill>
              <a:latin typeface="Roboto"/>
            </a:endParaRPr>
          </a:p>
          <a:p>
            <a:pPr marL="533520" indent="-533160">
              <a:lnSpc>
                <a:spcPct val="90000"/>
              </a:lnSpc>
              <a:spcBef>
                <a:spcPts val="2001"/>
              </a:spcBef>
              <a:buClr>
                <a:srgbClr val="330072"/>
              </a:buClr>
              <a:buSzPct val="120000"/>
              <a:buFont typeface="Arial"/>
              <a:buChar char="•"/>
            </a:pPr>
            <a:r>
              <a:rPr b="0" lang="en-US" sz="5400" spc="-1" strike="noStrike">
                <a:solidFill>
                  <a:srgbClr val="000000"/>
                </a:solidFill>
                <a:latin typeface="Roboto"/>
                <a:ea typeface="Roboto"/>
              </a:rPr>
              <a:t>Includes Distributed Cloud Feature</a:t>
            </a:r>
            <a:endParaRPr b="0" lang="en-US" sz="5400" spc="-1" strike="noStrike">
              <a:solidFill>
                <a:srgbClr val="000000"/>
              </a:solidFill>
              <a:latin typeface="Roboto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5400" spc="-1" strike="noStrike">
                <a:solidFill>
                  <a:srgbClr val="000000"/>
                </a:solidFill>
                <a:latin typeface="Roboto"/>
                <a:ea typeface="Roboto"/>
              </a:rPr>
              <a:t> </a:t>
            </a:r>
            <a:endParaRPr b="0" lang="en-US" sz="5400" spc="-1" strike="noStrike">
              <a:solidFill>
                <a:srgbClr val="000000"/>
              </a:solidFill>
              <a:latin typeface="Roboto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extShape 1"/>
          <p:cNvSpPr txBox="1"/>
          <p:nvPr/>
        </p:nvSpPr>
        <p:spPr>
          <a:xfrm>
            <a:off x="852480" y="730080"/>
            <a:ext cx="21030840" cy="2650680"/>
          </a:xfrm>
          <a:prstGeom prst="rect">
            <a:avLst/>
          </a:prstGeom>
          <a:noFill/>
          <a:ln w="25560">
            <a:noFill/>
          </a:ln>
        </p:spPr>
        <p:txBody>
          <a:bodyPr tIns="91440" bIns="91440" anchor="ctr"/>
          <a:p>
            <a:pPr>
              <a:lnSpc>
                <a:spcPct val="90000"/>
              </a:lnSpc>
            </a:pPr>
            <a:r>
              <a:rPr b="0" lang="en-US" sz="9000" spc="-1" strike="noStrike">
                <a:solidFill>
                  <a:srgbClr val="330072"/>
                </a:solidFill>
                <a:latin typeface="Roboto Medium"/>
                <a:ea typeface="Roboto Medium"/>
              </a:rPr>
              <a:t>StarlingX Release 3 Content</a:t>
            </a:r>
            <a:endParaRPr b="0" lang="en-US" sz="9000" spc="-1" strike="noStrike">
              <a:solidFill>
                <a:srgbClr val="ffffff"/>
              </a:solidFill>
              <a:latin typeface="Roboto"/>
            </a:endParaRPr>
          </a:p>
        </p:txBody>
      </p:sp>
      <p:sp>
        <p:nvSpPr>
          <p:cNvPr id="215" name="TextShape 2"/>
          <p:cNvSpPr txBox="1"/>
          <p:nvPr/>
        </p:nvSpPr>
        <p:spPr>
          <a:xfrm>
            <a:off x="16136640" y="3506400"/>
            <a:ext cx="7314840" cy="8702280"/>
          </a:xfrm>
          <a:prstGeom prst="rect">
            <a:avLst/>
          </a:prstGeom>
          <a:noFill/>
          <a:ln w="25560">
            <a:solidFill>
              <a:srgbClr val="7030a0"/>
            </a:solidFill>
            <a:miter/>
          </a:ln>
        </p:spPr>
        <p:txBody>
          <a:bodyPr tIns="91440" bIns="91440"/>
          <a:p>
            <a:pPr>
              <a:lnSpc>
                <a:spcPct val="90000"/>
              </a:lnSpc>
              <a:spcBef>
                <a:spcPts val="2001"/>
              </a:spcBef>
            </a:pPr>
            <a:r>
              <a:rPr b="1" lang="en-US" sz="5400" spc="-1" strike="noStrike">
                <a:solidFill>
                  <a:srgbClr val="000000"/>
                </a:solidFill>
                <a:latin typeface="Roboto"/>
                <a:ea typeface="Roboto"/>
              </a:rPr>
              <a:t>Keeping Current</a:t>
            </a:r>
            <a:endParaRPr b="0" lang="en-US" sz="5400" spc="-1" strike="noStrike">
              <a:solidFill>
                <a:srgbClr val="000000"/>
              </a:solidFill>
              <a:latin typeface="Roboto"/>
            </a:endParaRPr>
          </a:p>
          <a:p>
            <a:pPr lvl="1" marL="990720" indent="-533160">
              <a:lnSpc>
                <a:spcPct val="90000"/>
              </a:lnSpc>
              <a:spcBef>
                <a:spcPts val="2001"/>
              </a:spcBef>
              <a:buClr>
                <a:srgbClr val="330072"/>
              </a:buClr>
              <a:buSzPct val="120000"/>
              <a:buFont typeface="Arial"/>
              <a:buChar char="•"/>
            </a:pPr>
            <a:r>
              <a:rPr b="0" lang="en-US" sz="4800" spc="-1" strike="noStrike">
                <a:solidFill>
                  <a:srgbClr val="000000"/>
                </a:solidFill>
                <a:latin typeface="Roboto Light"/>
                <a:ea typeface="Roboto Light"/>
              </a:rPr>
              <a:t>Kubernetes 16.2</a:t>
            </a:r>
            <a:endParaRPr b="0" lang="en-US" sz="4800" spc="-1" strike="noStrike">
              <a:solidFill>
                <a:srgbClr val="000000"/>
              </a:solidFill>
              <a:latin typeface="Roboto"/>
            </a:endParaRPr>
          </a:p>
          <a:p>
            <a:pPr lvl="1" marL="990720" indent="-533160">
              <a:lnSpc>
                <a:spcPct val="90000"/>
              </a:lnSpc>
              <a:spcBef>
                <a:spcPts val="2001"/>
              </a:spcBef>
              <a:buClr>
                <a:srgbClr val="330072"/>
              </a:buClr>
              <a:buSzPct val="120000"/>
              <a:buFont typeface="Arial"/>
              <a:buChar char="•"/>
            </a:pPr>
            <a:r>
              <a:rPr b="0" lang="en-US" sz="4800" spc="-1" strike="noStrike">
                <a:solidFill>
                  <a:srgbClr val="000000"/>
                </a:solidFill>
                <a:latin typeface="Roboto Light"/>
                <a:ea typeface="Roboto Light"/>
              </a:rPr>
              <a:t>QEMU/Libvirt updates</a:t>
            </a:r>
            <a:endParaRPr b="0" lang="en-US" sz="4800" spc="-1" strike="noStrike">
              <a:solidFill>
                <a:srgbClr val="000000"/>
              </a:solidFill>
              <a:latin typeface="Roboto"/>
            </a:endParaRPr>
          </a:p>
          <a:p>
            <a:pPr lvl="1" marL="990720" indent="-533160">
              <a:lnSpc>
                <a:spcPct val="90000"/>
              </a:lnSpc>
              <a:spcBef>
                <a:spcPts val="2001"/>
              </a:spcBef>
              <a:buClr>
                <a:srgbClr val="330072"/>
              </a:buClr>
              <a:buSzPct val="120000"/>
              <a:buFont typeface="Arial"/>
              <a:buChar char="•"/>
            </a:pPr>
            <a:r>
              <a:rPr b="0" lang="en-US" sz="4800" spc="-1" strike="noStrike">
                <a:solidFill>
                  <a:srgbClr val="000000"/>
                </a:solidFill>
                <a:latin typeface="Roboto Light"/>
                <a:ea typeface="Roboto Light"/>
              </a:rPr>
              <a:t>CVE updates  </a:t>
            </a:r>
            <a:endParaRPr b="0" lang="en-US" sz="4800" spc="-1" strike="noStrike">
              <a:solidFill>
                <a:srgbClr val="000000"/>
              </a:solidFill>
              <a:latin typeface="Roboto"/>
            </a:endParaRPr>
          </a:p>
          <a:p>
            <a:pPr>
              <a:lnSpc>
                <a:spcPct val="90000"/>
              </a:lnSpc>
              <a:spcBef>
                <a:spcPts val="2001"/>
              </a:spcBef>
            </a:pPr>
            <a:endParaRPr b="0" lang="en-US" sz="48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216" name="CustomShape 3"/>
          <p:cNvSpPr/>
          <p:nvPr/>
        </p:nvSpPr>
        <p:spPr>
          <a:xfrm>
            <a:off x="547560" y="3506760"/>
            <a:ext cx="7314840" cy="8702280"/>
          </a:xfrm>
          <a:prstGeom prst="rect">
            <a:avLst/>
          </a:prstGeom>
          <a:noFill/>
          <a:ln w="25560">
            <a:solidFill>
              <a:srgbClr val="7030a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rmAutofit/>
          </a:bodyPr>
          <a:p>
            <a:pPr>
              <a:lnSpc>
                <a:spcPct val="90000"/>
              </a:lnSpc>
              <a:spcBef>
                <a:spcPts val="2001"/>
              </a:spcBef>
            </a:pPr>
            <a:r>
              <a:rPr b="1" lang="en-US" sz="5400" spc="-1" strike="noStrike">
                <a:solidFill>
                  <a:srgbClr val="000000"/>
                </a:solidFill>
                <a:latin typeface="Roboto"/>
                <a:ea typeface="Roboto"/>
              </a:rPr>
              <a:t>New Functionality</a:t>
            </a:r>
            <a:endParaRPr b="0" lang="en-US" sz="5400" spc="-1" strike="noStrike">
              <a:latin typeface="Arial"/>
            </a:endParaRPr>
          </a:p>
          <a:p>
            <a:pPr lvl="1" marL="990720" indent="-53316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SzPct val="120000"/>
              <a:buFont typeface="Arial"/>
              <a:buChar char="•"/>
            </a:pPr>
            <a:r>
              <a:rPr b="0" lang="en-US" sz="4800" spc="-1" strike="noStrike">
                <a:solidFill>
                  <a:srgbClr val="000000"/>
                </a:solidFill>
                <a:latin typeface="Roboto Light"/>
                <a:ea typeface="Roboto Light"/>
              </a:rPr>
              <a:t>Redfish </a:t>
            </a:r>
            <a:endParaRPr b="0" lang="en-US" sz="4800" spc="-1" strike="noStrike">
              <a:latin typeface="Arial"/>
            </a:endParaRPr>
          </a:p>
          <a:p>
            <a:pPr lvl="1" marL="990720" indent="-53316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SzPct val="120000"/>
              <a:buFont typeface="Arial"/>
              <a:buChar char="•"/>
            </a:pPr>
            <a:r>
              <a:rPr b="0" lang="en-US" sz="4800" spc="-1" strike="noStrike">
                <a:solidFill>
                  <a:srgbClr val="000000"/>
                </a:solidFill>
                <a:latin typeface="Roboto Light"/>
                <a:ea typeface="Roboto Light"/>
              </a:rPr>
              <a:t>Container backup &amp; restore</a:t>
            </a:r>
            <a:endParaRPr b="0" lang="en-US" sz="4800" spc="-1" strike="noStrike">
              <a:latin typeface="Arial"/>
            </a:endParaRPr>
          </a:p>
          <a:p>
            <a:pPr lvl="1" marL="990720" indent="-53316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SzPct val="120000"/>
              <a:buFont typeface="Arial"/>
              <a:buChar char="•"/>
            </a:pPr>
            <a:r>
              <a:rPr b="0" lang="en-US" sz="4800" spc="-1" strike="noStrike">
                <a:solidFill>
                  <a:srgbClr val="000000"/>
                </a:solidFill>
                <a:latin typeface="Roboto Light"/>
                <a:ea typeface="Roboto Light"/>
              </a:rPr>
              <a:t>TSN Support for Vms</a:t>
            </a:r>
            <a:endParaRPr b="0" lang="en-US" sz="4800" spc="-1" strike="noStrike">
              <a:latin typeface="Arial"/>
            </a:endParaRPr>
          </a:p>
          <a:p>
            <a:pPr lvl="1" marL="990720" indent="-53316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SzPct val="120000"/>
              <a:buFont typeface="Arial"/>
              <a:buChar char="•"/>
            </a:pPr>
            <a:r>
              <a:rPr b="0" lang="en-US" sz="4800" spc="-1" strike="noStrike">
                <a:solidFill>
                  <a:srgbClr val="000000"/>
                </a:solidFill>
                <a:latin typeface="Roboto Light"/>
                <a:ea typeface="Roboto Light"/>
              </a:rPr>
              <a:t>Infrastructure &amp; Cluster Monitoring</a:t>
            </a:r>
            <a:endParaRPr b="0" lang="en-US" sz="4800" spc="-1" strike="noStrike">
              <a:latin typeface="Arial"/>
            </a:endParaRPr>
          </a:p>
          <a:p>
            <a:pPr lvl="1" marL="990720" indent="-53316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SzPct val="120000"/>
              <a:buFont typeface="Arial"/>
              <a:buChar char="•"/>
            </a:pPr>
            <a:r>
              <a:rPr b="0" lang="en-US" sz="4800" spc="-1" strike="noStrike">
                <a:solidFill>
                  <a:srgbClr val="000000"/>
                </a:solidFill>
                <a:latin typeface="Roboto Light"/>
                <a:ea typeface="Roboto Light"/>
              </a:rPr>
              <a:t>Intel GPU &amp; QAT K8S Support</a:t>
            </a:r>
            <a:endParaRPr b="0" lang="en-US" sz="4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2001"/>
              </a:spcBef>
            </a:pPr>
            <a:endParaRPr b="0" lang="en-US" sz="4800" spc="-1" strike="noStrike">
              <a:latin typeface="Arial"/>
            </a:endParaRPr>
          </a:p>
        </p:txBody>
      </p:sp>
      <p:sp>
        <p:nvSpPr>
          <p:cNvPr id="217" name="CustomShape 4"/>
          <p:cNvSpPr/>
          <p:nvPr/>
        </p:nvSpPr>
        <p:spPr>
          <a:xfrm>
            <a:off x="8335800" y="3506400"/>
            <a:ext cx="7314840" cy="8702280"/>
          </a:xfrm>
          <a:prstGeom prst="rect">
            <a:avLst/>
          </a:prstGeom>
          <a:noFill/>
          <a:ln w="25560">
            <a:solidFill>
              <a:srgbClr val="7030a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rmAutofit/>
          </a:bodyPr>
          <a:p>
            <a:pPr>
              <a:lnSpc>
                <a:spcPct val="90000"/>
              </a:lnSpc>
              <a:spcBef>
                <a:spcPts val="2001"/>
              </a:spcBef>
            </a:pPr>
            <a:r>
              <a:rPr b="1" lang="en-US" sz="5400" spc="-1" strike="noStrike">
                <a:solidFill>
                  <a:srgbClr val="000000"/>
                </a:solidFill>
                <a:latin typeface="Roboto"/>
                <a:ea typeface="Roboto"/>
              </a:rPr>
              <a:t>Infrastructure</a:t>
            </a:r>
            <a:endParaRPr b="0" lang="en-US" sz="5400" spc="-1" strike="noStrike">
              <a:latin typeface="Arial"/>
            </a:endParaRPr>
          </a:p>
          <a:p>
            <a:pPr lvl="1" marL="990720" indent="-53316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SzPct val="120000"/>
              <a:buFont typeface="Arial"/>
              <a:buChar char="•"/>
            </a:pPr>
            <a:r>
              <a:rPr b="0" lang="en-US" sz="4800" spc="-1" strike="noStrike">
                <a:solidFill>
                  <a:srgbClr val="000000"/>
                </a:solidFill>
                <a:latin typeface="Roboto Light"/>
                <a:ea typeface="Roboto Light"/>
              </a:rPr>
              <a:t>Performance Testing &amp; Measurement Framework</a:t>
            </a:r>
            <a:endParaRPr b="0" lang="en-US" sz="4800" spc="-1" strike="noStrike">
              <a:latin typeface="Arial"/>
            </a:endParaRPr>
          </a:p>
          <a:p>
            <a:pPr lvl="1" marL="990720" indent="-53316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SzPct val="120000"/>
              <a:buFont typeface="Arial"/>
              <a:buChar char="•"/>
            </a:pPr>
            <a:r>
              <a:rPr b="0" lang="en-US" sz="4800" spc="-1" strike="noStrike">
                <a:solidFill>
                  <a:srgbClr val="000000"/>
                </a:solidFill>
                <a:latin typeface="Roboto Light"/>
                <a:ea typeface="Roboto Light"/>
              </a:rPr>
              <a:t>zuul-jobs</a:t>
            </a:r>
            <a:endParaRPr b="0" lang="en-US" sz="4800" spc="-1" strike="noStrike">
              <a:latin typeface="Arial"/>
            </a:endParaRPr>
          </a:p>
          <a:p>
            <a:pPr lvl="1" marL="990720" indent="-53316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SzPct val="120000"/>
              <a:buFont typeface="Arial"/>
              <a:buChar char="•"/>
            </a:pPr>
            <a:r>
              <a:rPr b="0" lang="en-US" sz="4800" spc="-1" strike="noStrike">
                <a:solidFill>
                  <a:srgbClr val="000000"/>
                </a:solidFill>
                <a:latin typeface="Roboto Light"/>
                <a:ea typeface="Roboto Light"/>
              </a:rPr>
              <a:t>User Documentation</a:t>
            </a:r>
            <a:endParaRPr b="0" lang="en-US" sz="4800" spc="-1" strike="noStrike">
              <a:latin typeface="Arial"/>
            </a:endParaRPr>
          </a:p>
          <a:p>
            <a:pPr lvl="1" marL="990720" indent="-53316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SzPct val="120000"/>
              <a:buFont typeface="Arial"/>
              <a:buChar char="•"/>
            </a:pPr>
            <a:endParaRPr b="0" lang="en-US" sz="4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2001"/>
              </a:spcBef>
            </a:pPr>
            <a:endParaRPr b="0" lang="en-US" sz="4800" spc="-1" strike="noStrike"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18473</TotalTime>
  <Application>LibreOffice/6.0.7.3.0$Linux_X86_64 LibreOffice_project/00$Build-3</Application>
  <Words>830</Words>
  <Paragraphs>160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Jones, Bruce E;Brent Rowsell</dc:creator>
  <dc:description/>
  <cp:keywords>CTPClassification=CTP_NT</cp:keywords>
  <dc:language>en-US</dc:language>
  <cp:lastModifiedBy/>
  <cp:lastPrinted>2019-04-08T12:52:28Z</cp:lastPrinted>
  <dcterms:modified xsi:type="dcterms:W3CDTF">2019-11-03T21:08:50Z</dcterms:modified>
  <cp:revision>130</cp:revision>
  <dc:subject/>
  <dc:title>StarlingX Project Overview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TPClassification">
    <vt:lpwstr>CTP_NT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TimeStamp">
    <vt:lpwstr>2019-04-29 19:45:18Z</vt:lpwstr>
  </property>
  <property fmtid="{D5CDD505-2E9C-101B-9397-08002B2CF9AE}" pid="7" name="CTP_WWID">
    <vt:lpwstr>NA</vt:lpwstr>
  </property>
  <property fmtid="{D5CDD505-2E9C-101B-9397-08002B2CF9AE}" pid="8" name="HiddenSlides">
    <vt:i4>0</vt:i4>
  </property>
  <property fmtid="{D5CDD505-2E9C-101B-9397-08002B2CF9AE}" pid="9" name="HyperlinksChanged">
    <vt:bool>0</vt:bool>
  </property>
  <property fmtid="{D5CDD505-2E9C-101B-9397-08002B2CF9AE}" pid="10" name="LinksUpToDate">
    <vt:bool>0</vt:bool>
  </property>
  <property fmtid="{D5CDD505-2E9C-101B-9397-08002B2CF9AE}" pid="11" name="MMClips">
    <vt:i4>0</vt:i4>
  </property>
  <property fmtid="{D5CDD505-2E9C-101B-9397-08002B2CF9AE}" pid="12" name="Notes">
    <vt:i4>12</vt:i4>
  </property>
  <property fmtid="{D5CDD505-2E9C-101B-9397-08002B2CF9AE}" pid="13" name="PresentationFormat">
    <vt:lpwstr>Custom</vt:lpwstr>
  </property>
  <property fmtid="{D5CDD505-2E9C-101B-9397-08002B2CF9AE}" pid="14" name="ScaleCrop">
    <vt:bool>0</vt:bool>
  </property>
  <property fmtid="{D5CDD505-2E9C-101B-9397-08002B2CF9AE}" pid="15" name="ShareDoc">
    <vt:bool>0</vt:bool>
  </property>
  <property fmtid="{D5CDD505-2E9C-101B-9397-08002B2CF9AE}" pid="16" name="Slides">
    <vt:i4>14</vt:i4>
  </property>
  <property fmtid="{D5CDD505-2E9C-101B-9397-08002B2CF9AE}" pid="17" name="TitusGUID">
    <vt:lpwstr>5c15dc58-29b5-472f-a2a6-54396673ad87</vt:lpwstr>
  </property>
</Properties>
</file>