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7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1pPr>
    <a:lvl2pPr marL="0" marR="0" indent="2286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2pPr>
    <a:lvl3pPr marL="0" marR="0" indent="4572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3pPr>
    <a:lvl4pPr marL="0" marR="0" indent="6858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4pPr>
    <a:lvl5pPr marL="0" marR="0" indent="9144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5pPr>
    <a:lvl6pPr marL="0" marR="0" indent="11430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6pPr>
    <a:lvl7pPr marL="0" marR="0" indent="13716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7pPr>
    <a:lvl8pPr marL="0" marR="0" indent="16002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8pPr>
    <a:lvl9pPr marL="0" marR="0" indent="18288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6A2"/>
    <a:srgbClr val="330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914400">
              <a:defRPr sz="1200"/>
            </a:pPr>
            <a:r>
              <a:t>The architecture is designed to scale based on the needs of the particular Edge computing environment.  The same platform can run on:</a:t>
            </a:r>
          </a:p>
          <a:p>
            <a:pPr defTabSz="914400">
              <a:defRPr sz="1200" b="1"/>
            </a:pPr>
            <a:endParaRPr/>
          </a:p>
          <a:p>
            <a:pPr defTabSz="914400">
              <a:defRPr sz="1200" b="1"/>
            </a:pPr>
            <a:r>
              <a:t>Single Server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Running Controller, Compute, Networking and Storage functions,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Supported on small hardware form factor </a:t>
            </a:r>
          </a:p>
          <a:p>
            <a:pPr defTabSz="914400">
              <a:defRPr sz="1200" b="1"/>
            </a:pPr>
            <a:r>
              <a:t>Dual Server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Each Server running Controller, Compute, Networking and Storage functions,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Controller, Networking and Storage functions run HA across two servers,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Supported on small hardware form factor </a:t>
            </a:r>
          </a:p>
          <a:p>
            <a:pPr defTabSz="914400">
              <a:defRPr sz="1200" b="1"/>
            </a:pPr>
            <a:r>
              <a:t>Multiple Server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Controller, Compute and Storage functions all running on independent servers,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2x Node HA Controller Node Cluster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2-100x Compute Node Cluster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OPTIONAL 2-9 Node CEPH Storage Node Cluster </a:t>
            </a:r>
          </a:p>
          <a:p>
            <a:pPr marL="351033" lvl="1" indent="-114855" defTabSz="457798">
              <a:buSzPct val="100000"/>
              <a:buChar char="-"/>
              <a:defRPr sz="1200"/>
            </a:pPr>
            <a:r>
              <a:t>And L3 Networking services distributed across compute nodes.</a:t>
            </a:r>
          </a:p>
        </p:txBody>
      </p:sp>
    </p:spTree>
    <p:extLst>
      <p:ext uri="{BB962C8B-B14F-4D97-AF65-F5344CB8AC3E}">
        <p14:creationId xmlns:p14="http://schemas.microsoft.com/office/powerpoint/2010/main" val="143294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Text"/>
          <p:cNvSpPr txBox="1">
            <a:spLocks noGrp="1"/>
          </p:cNvSpPr>
          <p:nvPr>
            <p:ph type="title"/>
          </p:nvPr>
        </p:nvSpPr>
        <p:spPr>
          <a:xfrm>
            <a:off x="1663700" y="3419476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t>Title Text</a:t>
            </a:r>
          </a:p>
        </p:txBody>
      </p:sp>
      <p:sp>
        <p:nvSpPr>
          <p:cNvPr id="2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63700" y="9178924"/>
            <a:ext cx="21031200" cy="300037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</a:defRPr>
            </a:lvl1pPr>
            <a:lvl2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itle Text"/>
          <p:cNvSpPr txBox="1">
            <a:spLocks noGrp="1"/>
          </p:cNvSpPr>
          <p:nvPr>
            <p:ph type="title"/>
          </p:nvPr>
        </p:nvSpPr>
        <p:spPr>
          <a:xfrm>
            <a:off x="1249680" y="730250"/>
            <a:ext cx="21867774" cy="1871350"/>
          </a:xfrm>
          <a:prstGeom prst="rect">
            <a:avLst/>
          </a:prstGeom>
        </p:spPr>
        <p:txBody>
          <a:bodyPr/>
          <a:lstStyle>
            <a:lvl1pPr>
              <a:defRPr sz="8800">
                <a:solidFill>
                  <a:srgbClr val="9164C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38" name="Body Level One…"/>
          <p:cNvSpPr txBox="1">
            <a:spLocks noGrp="1"/>
          </p:cNvSpPr>
          <p:nvPr>
            <p:ph type="body" idx="1"/>
          </p:nvPr>
        </p:nvSpPr>
        <p:spPr>
          <a:xfrm>
            <a:off x="1249680" y="2670174"/>
            <a:ext cx="21867774" cy="87026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9164CC"/>
              </a:buClr>
              <a:buSzPct val="100000"/>
              <a:defRPr sz="5600"/>
            </a:lvl1pPr>
            <a:lvl2pPr marL="949568" indent="-492368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447800" indent="-533400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1953490" indent="-581890">
              <a:buClr>
                <a:srgbClr val="9164CC"/>
              </a:buClr>
              <a:buSzPct val="90000"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468876" indent="-640076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Straight Connector 7"/>
          <p:cNvSpPr/>
          <p:nvPr/>
        </p:nvSpPr>
        <p:spPr>
          <a:xfrm flipH="1">
            <a:off x="822958" y="730249"/>
            <a:ext cx="8" cy="12217403"/>
          </a:xfrm>
          <a:prstGeom prst="line">
            <a:avLst/>
          </a:prstGeom>
          <a:ln w="12700">
            <a:solidFill>
              <a:srgbClr val="9164CC"/>
            </a:solidFill>
            <a:miter/>
          </a:ln>
        </p:spPr>
        <p:txBody>
          <a:bodyPr lIns="91437" tIns="91437" rIns="91437" bIns="91437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40" name="Graphic 2" descr="Graphic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488" y="12127520"/>
            <a:ext cx="3317186" cy="858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877653" y="13189716"/>
            <a:ext cx="506351" cy="503932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>
            <a:lvl1pPr marL="489857" indent="-489857">
              <a:buClr>
                <a:srgbClr val="330072">
                  <a:alpha val="50000"/>
                </a:srgbClr>
              </a:buClr>
              <a:buSzPct val="100000"/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2pPr marL="1028700" indent="-571500">
              <a:buSzPct val="100000"/>
            </a:lvl2pPr>
            <a:lvl3pPr marL="1600195" indent="-685795">
              <a:buClr>
                <a:srgbClr val="330072">
                  <a:alpha val="50000"/>
                </a:srgbClr>
              </a:buClr>
              <a:buSzPct val="100000"/>
            </a:lvl3pPr>
            <a:lvl4pPr marL="2133600" indent="-762000">
              <a:buSzPct val="90000"/>
              <a:defRPr sz="6000"/>
            </a:lvl4pPr>
            <a:lvl5pPr marL="2590800" indent="-762000">
              <a:buSzPct val="100000"/>
              <a:defRPr sz="6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Title Text"/>
          <p:cNvSpPr txBox="1">
            <a:spLocks noGrp="1"/>
          </p:cNvSpPr>
          <p:nvPr>
            <p:ph type="title"/>
          </p:nvPr>
        </p:nvSpPr>
        <p:spPr>
          <a:xfrm>
            <a:off x="787400" y="1465904"/>
            <a:ext cx="22860002" cy="861777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1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09232" y="2532346"/>
            <a:ext cx="22863572" cy="752346"/>
          </a:xfrm>
          <a:prstGeom prst="rect">
            <a:avLst/>
          </a:prstGeom>
          <a:ln w="12700"/>
        </p:spPr>
        <p:txBody>
          <a:bodyPr lIns="0" tIns="0" rIns="0" bIns="0"/>
          <a:lstStyle>
            <a:lvl1pPr marL="0" indent="0">
              <a:buClrTx/>
              <a:buSzTx/>
              <a:buFontTx/>
              <a:buNone/>
              <a:defRPr sz="5400"/>
            </a:lvl1pPr>
            <a:lvl2pPr marL="971550" indent="-514350"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2pPr>
            <a:lvl3pPr marL="1531617" indent="-617217"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3pPr>
            <a:lvl4pPr marL="2057400" indent="-685800">
              <a:buClrTx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4pPr>
            <a:lvl5pPr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40597" y="12437114"/>
            <a:ext cx="534603" cy="5511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8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 lIns="91439" tIns="91439" rIns="91439" bIns="91439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9" indent="-640079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9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9" indent="-640079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2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6"/>
            <a:ext cx="24384000" cy="999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5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7" indent="-640077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92342" y="12808587"/>
            <a:ext cx="515260" cy="538477"/>
          </a:xfrm>
          <a:prstGeom prst="rect">
            <a:avLst/>
          </a:prstGeom>
        </p:spPr>
        <p:txBody>
          <a:bodyPr lIns="91437" tIns="91437" rIns="91437" bIns="91437"/>
          <a:lstStyle>
            <a:lvl1pPr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>
            <a:lvl1pPr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3pPr marL="1574800" indent="-660400">
              <a:buClr>
                <a:srgbClr val="330072">
                  <a:alpha val="25350"/>
                </a:srgbClr>
              </a:buClr>
            </a:lvl3pPr>
            <a:lvl4pPr marL="2057400" indent="-685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Rectangle"/>
          <p:cNvSpPr/>
          <p:nvPr/>
        </p:nvSpPr>
        <p:spPr>
          <a:xfrm>
            <a:off x="-23702" y="13159139"/>
            <a:ext cx="24431404" cy="562810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4" y="3362326"/>
            <a:ext cx="10315580" cy="164782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4800" b="1"/>
            </a:lvl1pPr>
            <a:lvl2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344400" y="3362326"/>
            <a:ext cx="10366376" cy="1647827"/>
          </a:xfrm>
          <a:prstGeom prst="rect">
            <a:avLst/>
          </a:prstGeom>
          <a:ln w="12700"/>
        </p:spPr>
        <p:txBody>
          <a:bodyPr anchor="b"/>
          <a:lstStyle/>
          <a:p>
            <a:pPr marL="457200" indent="-457200">
              <a:buClrTx/>
              <a:buSzPct val="100000"/>
              <a:defRPr sz="5600"/>
            </a:pPr>
            <a:endParaRPr/>
          </a:p>
        </p:txBody>
      </p:sp>
      <p:sp>
        <p:nvSpPr>
          <p:cNvPr id="50" name="Title Text"/>
          <p:cNvSpPr txBox="1"/>
          <p:nvPr/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6" tIns="91436" rIns="91436" bIns="91436" anchor="ctr">
            <a:normAutofit/>
          </a:bodyPr>
          <a:lstStyle>
            <a:lvl1pPr defTabSz="1828800">
              <a:spcBef>
                <a:spcPts val="0"/>
              </a:spcBef>
              <a:defRPr sz="9000" b="0" cap="none">
                <a:solidFill>
                  <a:srgbClr val="33007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1679574" y="914400"/>
            <a:ext cx="7864480" cy="32004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366374" y="1974850"/>
            <a:ext cx="12344405" cy="9747250"/>
          </a:xfrm>
          <a:prstGeom prst="rect">
            <a:avLst/>
          </a:prstGeom>
        </p:spPr>
        <p:txBody>
          <a:bodyPr/>
          <a:lstStyle>
            <a:lvl3pPr marL="1524000" indent="-609600">
              <a:buClr>
                <a:srgbClr val="330072">
                  <a:alpha val="24743"/>
                </a:srgbClr>
              </a:buClr>
              <a:defRPr sz="5000"/>
            </a:lvl3pPr>
            <a:lvl4pPr marL="2103120" indent="-731520"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560320" indent="-731520">
              <a:defRPr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679574" y="4114800"/>
            <a:ext cx="7864476" cy="7623176"/>
          </a:xfrm>
          <a:prstGeom prst="rect">
            <a:avLst/>
          </a:prstGeom>
          <a:ln w="12700"/>
        </p:spPr>
        <p:txBody>
          <a:bodyPr/>
          <a:lstStyle/>
          <a:p>
            <a:pPr marL="457199" indent="-457199">
              <a:buClrTx/>
              <a:buSzPct val="100000"/>
            </a:pPr>
            <a:endParaRPr/>
          </a:p>
        </p:txBody>
      </p:sp>
      <p:sp>
        <p:nvSpPr>
          <p:cNvPr id="98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/>
          <a:lstStyle>
            <a:lvl1pPr marL="489857" indent="-489857">
              <a:buClr>
                <a:srgbClr val="330072">
                  <a:alpha val="50000"/>
                </a:srgbClr>
              </a:buClr>
              <a:buSzPct val="100000"/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2pPr marL="1028700" indent="-571500">
              <a:buSzPct val="100000"/>
            </a:lvl2pPr>
            <a:lvl3pPr marL="1600195" indent="-685795">
              <a:buClr>
                <a:srgbClr val="330072">
                  <a:alpha val="50000"/>
                </a:srgbClr>
              </a:buClr>
              <a:buSzPct val="100000"/>
            </a:lvl3pPr>
            <a:lvl4pPr marL="2133600" indent="-762000">
              <a:buSzPct val="90000"/>
              <a:defRPr sz="6000"/>
            </a:lvl4pPr>
            <a:lvl5pPr marL="2590800" indent="-762000">
              <a:buSzPct val="100000"/>
              <a:defRPr sz="6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59"/>
          <p:cNvSpPr txBox="1"/>
          <p:nvPr/>
        </p:nvSpPr>
        <p:spPr>
          <a:xfrm>
            <a:off x="1030485" y="13174214"/>
            <a:ext cx="3374059" cy="17281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200">
                <a:solidFill>
                  <a:srgbClr val="5F5F5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© 2017 WIND RIVER. ALL RIGHTS RESERVED.</a:t>
            </a:r>
          </a:p>
        </p:txBody>
      </p:sp>
      <p:sp>
        <p:nvSpPr>
          <p:cNvPr id="128" name="TextBox 1"/>
          <p:cNvSpPr txBox="1"/>
          <p:nvPr/>
        </p:nvSpPr>
        <p:spPr>
          <a:xfrm>
            <a:off x="6234538" y="12940154"/>
            <a:ext cx="4897540" cy="68832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1910" tIns="121910" rIns="121910" bIns="121910">
            <a:spAutoFit/>
          </a:bodyPr>
          <a:lstStyle>
            <a:lvl1pPr>
              <a:spcBef>
                <a:spcPts val="1600"/>
              </a:spcBef>
            </a:lvl1pPr>
          </a:lstStyle>
          <a:p>
            <a:r>
              <a:t>Copyright Daniel Biber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40597" y="12437115"/>
            <a:ext cx="534603" cy="5511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6" tIns="91436" rIns="91436" bIns="91436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6" tIns="91436" rIns="91436" bIns="91436">
            <a:normAutofit/>
          </a:bodyPr>
          <a:lstStyle>
            <a:lvl2pPr marL="990600" indent="-533400">
              <a:buClr>
                <a:srgbClr val="330072">
                  <a:alpha val="50000"/>
                </a:srgbClr>
              </a:buClr>
              <a:buSzPct val="120000"/>
              <a:defRPr>
                <a:latin typeface="Roboto Light"/>
                <a:ea typeface="Roboto Light"/>
                <a:cs typeface="Roboto Light"/>
                <a:sym typeface="Roboto Light"/>
              </a:defRPr>
            </a:lvl2pPr>
            <a:lvl3pPr marL="1676400" indent="-762000">
              <a:buClr>
                <a:srgbClr val="330072">
                  <a:alpha val="24957"/>
                </a:srgbClr>
              </a:buClr>
              <a:buSzPct val="120000"/>
              <a:defRPr>
                <a:latin typeface="Roboto Light"/>
                <a:ea typeface="Roboto Light"/>
                <a:cs typeface="Roboto Light"/>
                <a:sym typeface="Roboto Light"/>
              </a:defRPr>
            </a:lvl3pPr>
            <a:lvl4pPr marL="2006600" indent="-635000">
              <a:buClr>
                <a:srgbClr val="330072">
                  <a:alpha val="50000"/>
                </a:srgbClr>
              </a:buClr>
              <a:buSzPct val="100000"/>
              <a:defRPr sz="4500">
                <a:latin typeface="Roboto Light"/>
                <a:ea typeface="Roboto Light"/>
                <a:cs typeface="Roboto Light"/>
                <a:sym typeface="Roboto Light"/>
              </a:defRPr>
            </a:lvl4pPr>
            <a:lvl5pPr marL="2514600" indent="-685800">
              <a:buClr>
                <a:srgbClr val="330072">
                  <a:alpha val="50000"/>
                </a:srgbClr>
              </a:buClr>
              <a:buSzPct val="90000"/>
              <a:defRPr sz="4500">
                <a:latin typeface="Roboto Light"/>
                <a:ea typeface="Roboto Light"/>
                <a:cs typeface="Roboto Light"/>
                <a:sym typeface="Roboto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Rectangle"/>
          <p:cNvSpPr/>
          <p:nvPr/>
        </p:nvSpPr>
        <p:spPr>
          <a:xfrm>
            <a:off x="-23702" y="13511446"/>
            <a:ext cx="24431404" cy="203438"/>
          </a:xfrm>
          <a:prstGeom prst="rect">
            <a:avLst/>
          </a:prstGeom>
          <a:solidFill>
            <a:srgbClr val="330072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72999" y="12802239"/>
            <a:ext cx="534603" cy="551173"/>
          </a:xfrm>
          <a:prstGeom prst="rect">
            <a:avLst/>
          </a:prstGeom>
          <a:ln w="25400">
            <a:miter lim="400000"/>
          </a:ln>
        </p:spPr>
        <p:txBody>
          <a:bodyPr wrap="none" lIns="91436" tIns="91436" rIns="91436" bIns="91436" anchor="ctr">
            <a:spAutoFit/>
          </a:bodyPr>
          <a:lstStyle>
            <a:lvl1pPr algn="r" defTabSz="1828800">
              <a:lnSpc>
                <a:spcPct val="100000"/>
              </a:lnSpc>
              <a:spcBef>
                <a:spcPts val="0"/>
              </a:spcBef>
              <a:defRPr sz="2400" b="0" cap="none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  <p:sldLayoutId id="2147483666" r:id="rId14"/>
    <p:sldLayoutId id="2147483667" r:id="rId15"/>
    <p:sldLayoutId id="2147483668" r:id="rId16"/>
    <p:sldLayoutId id="2147483669" r:id="rId17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9pPr>
    </p:titleStyle>
    <p:bodyStyle>
      <a:lvl1pPr marL="533400" marR="0" indent="-5334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2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1pPr>
      <a:lvl2pPr marL="1028700" marR="0" indent="-5715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2pPr>
      <a:lvl3pPr marL="1600195" marR="0" indent="-685795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3pPr>
      <a:lvl4pPr marL="21336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9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4pPr>
      <a:lvl5pPr marL="25908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5pPr>
      <a:lvl6pPr marL="30480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6pPr>
      <a:lvl7pPr marL="35052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7pPr>
      <a:lvl8pPr marL="39624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8pPr>
      <a:lvl9pPr marL="44196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Scaling from the Core to the Edge</a:t>
            </a:r>
          </a:p>
        </p:txBody>
      </p:sp>
      <p:sp>
        <p:nvSpPr>
          <p:cNvPr id="341" name="Geographically distributed multi-region deployment,…"/>
          <p:cNvSpPr txBox="1">
            <a:spLocks noGrp="1"/>
          </p:cNvSpPr>
          <p:nvPr>
            <p:ph type="body" sz="quarter" idx="1"/>
          </p:nvPr>
        </p:nvSpPr>
        <p:spPr>
          <a:xfrm>
            <a:off x="1031132" y="3242454"/>
            <a:ext cx="6792929" cy="932568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83336" indent="-383336" defTabSz="1408175">
              <a:spcBef>
                <a:spcPts val="1500"/>
              </a:spcBef>
              <a:defRPr sz="4312"/>
            </a:pPr>
            <a:r>
              <a:rPr dirty="0"/>
              <a:t>Geographically distributed multi-region deployment</a:t>
            </a:r>
            <a:endParaRPr lang="en-US" dirty="0"/>
          </a:p>
          <a:p>
            <a:pPr marL="840536" lvl="1" indent="-383336" defTabSz="1408175">
              <a:spcBef>
                <a:spcPts val="1500"/>
              </a:spcBef>
              <a:defRPr sz="4312"/>
            </a:pPr>
            <a:endParaRPr lang="en-US" dirty="0"/>
          </a:p>
          <a:p>
            <a:pPr marL="383336" indent="-383336" defTabSz="1408175">
              <a:spcBef>
                <a:spcPts val="1500"/>
              </a:spcBef>
              <a:defRPr sz="4312"/>
            </a:pPr>
            <a:r>
              <a:rPr lang="en-US" dirty="0"/>
              <a:t>Geo-Redundant Central Datacenters,</a:t>
            </a:r>
            <a:endParaRPr dirty="0"/>
          </a:p>
          <a:p>
            <a:pPr marL="735380" lvl="1" indent="-383336" defTabSz="1408175">
              <a:spcBef>
                <a:spcPts val="1500"/>
              </a:spcBef>
              <a:defRPr sz="4312">
                <a:latin typeface="Roboto"/>
                <a:ea typeface="Roboto"/>
                <a:cs typeface="Roboto"/>
                <a:sym typeface="Roboto"/>
              </a:defRPr>
            </a:pPr>
            <a:endParaRPr dirty="0"/>
          </a:p>
          <a:p>
            <a:pPr marL="383336" indent="-383336" defTabSz="1408175">
              <a:spcBef>
                <a:spcPts val="1500"/>
              </a:spcBef>
              <a:defRPr sz="4312"/>
            </a:pPr>
            <a:r>
              <a:rPr lang="en-US" dirty="0"/>
              <a:t>Geographically distributed Edge Sites of various sizes,</a:t>
            </a:r>
          </a:p>
          <a:p>
            <a:pPr marL="840536" lvl="1" indent="-383336" defTabSz="1408175">
              <a:spcBef>
                <a:spcPts val="1500"/>
              </a:spcBef>
              <a:defRPr sz="4312"/>
            </a:pPr>
            <a:endParaRPr lang="en-US" dirty="0"/>
          </a:p>
          <a:p>
            <a:pPr marL="383336" indent="-383336" defTabSz="1408175">
              <a:spcBef>
                <a:spcPts val="1500"/>
              </a:spcBef>
              <a:defRPr sz="4312"/>
            </a:pPr>
            <a:r>
              <a:rPr dirty="0"/>
              <a:t>Central Datacenter providing Orchestration and Synchronization Services</a:t>
            </a:r>
            <a:r>
              <a:rPr lang="en-US" dirty="0"/>
              <a:t>.</a:t>
            </a:r>
            <a:endParaRPr dirty="0"/>
          </a:p>
          <a:p>
            <a:pPr marL="735380" lvl="1" indent="-383336" defTabSz="1408175">
              <a:spcBef>
                <a:spcPts val="1500"/>
              </a:spcBef>
              <a:defRPr sz="4312">
                <a:latin typeface="Roboto"/>
                <a:ea typeface="Roboto"/>
                <a:cs typeface="Roboto"/>
                <a:sym typeface="Roboto"/>
              </a:defRPr>
            </a:pPr>
            <a:endParaRPr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622C4ED-C32A-9855-1E94-9F7F78E243D4}"/>
              </a:ext>
            </a:extLst>
          </p:cNvPr>
          <p:cNvGrpSpPr/>
          <p:nvPr/>
        </p:nvGrpSpPr>
        <p:grpSpPr>
          <a:xfrm>
            <a:off x="8237644" y="3169783"/>
            <a:ext cx="15885580" cy="8480783"/>
            <a:chOff x="8237644" y="3169783"/>
            <a:chExt cx="15885580" cy="84807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E1BF963-9484-E154-4B9E-488CC11F0BF7}"/>
                </a:ext>
              </a:extLst>
            </p:cNvPr>
            <p:cNvGrpSpPr/>
            <p:nvPr/>
          </p:nvGrpSpPr>
          <p:grpSpPr>
            <a:xfrm>
              <a:off x="8237644" y="3169783"/>
              <a:ext cx="15885580" cy="8480783"/>
              <a:chOff x="8237644" y="3967448"/>
              <a:chExt cx="15885580" cy="8480783"/>
            </a:xfrm>
          </p:grpSpPr>
          <p:pic>
            <p:nvPicPr>
              <p:cNvPr id="342" name="StarlingX_Diagram_CoreToEdge.jpg" descr="StarlingX_Diagram_CoreToEdge.jpg"/>
              <p:cNvPicPr>
                <a:picLocks noChangeAspect="1"/>
              </p:cNvPicPr>
              <p:nvPr/>
            </p:nvPicPr>
            <p:blipFill>
              <a:blip r:embed="rId3"/>
              <a:srcRect l="3267" t="5687" r="3267" b="5687"/>
              <a:stretch>
                <a:fillRect/>
              </a:stretch>
            </p:blipFill>
            <p:spPr>
              <a:xfrm>
                <a:off x="8237644" y="3967448"/>
                <a:ext cx="15885580" cy="8480783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56C21766-7D6B-DEC4-6FD2-DAAB6D9CF31F}"/>
                  </a:ext>
                </a:extLst>
              </p:cNvPr>
              <p:cNvSpPr/>
              <p:nvPr/>
            </p:nvSpPr>
            <p:spPr>
              <a:xfrm>
                <a:off x="13993708" y="3967448"/>
                <a:ext cx="4276004" cy="2049304"/>
              </a:xfrm>
              <a:prstGeom prst="roundRect">
                <a:avLst/>
              </a:prstGeom>
              <a:solidFill>
                <a:schemeClr val="tx1"/>
              </a:solidFill>
              <a:ln w="508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6" tIns="91436" rIns="91436" bIns="91436" numCol="1" spcCol="38100" rtlCol="0" anchor="ctr">
                <a:spAutoFit/>
              </a:bodyPr>
              <a:lstStyle/>
              <a:p>
                <a:pPr marL="0" marR="0" indent="0" algn="l" defTabSz="18288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endParaRPr>
              </a:p>
            </p:txBody>
          </p:sp>
        </p:grp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10958CB3-59D1-BCDF-2988-BF5331A376C9}"/>
                </a:ext>
              </a:extLst>
            </p:cNvPr>
            <p:cNvSpPr/>
            <p:nvPr/>
          </p:nvSpPr>
          <p:spPr>
            <a:xfrm>
              <a:off x="9844391" y="3322183"/>
              <a:ext cx="13276792" cy="2825698"/>
            </a:xfrm>
            <a:prstGeom prst="roundRect">
              <a:avLst/>
            </a:prstGeom>
            <a:solidFill>
              <a:schemeClr val="tx1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6" tIns="91436" rIns="91436" bIns="91436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FB0C4F7-8B8F-FCEA-AA7E-C014C020AADD}"/>
                </a:ext>
              </a:extLst>
            </p:cNvPr>
            <p:cNvSpPr/>
            <p:nvPr/>
          </p:nvSpPr>
          <p:spPr>
            <a:xfrm>
              <a:off x="12039600" y="5079597"/>
              <a:ext cx="11081583" cy="2825698"/>
            </a:xfrm>
            <a:prstGeom prst="roundRect">
              <a:avLst/>
            </a:prstGeom>
            <a:solidFill>
              <a:schemeClr val="tx1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6" tIns="91436" rIns="91436" bIns="91436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</p:grpSp>
      <p:sp>
        <p:nvSpPr>
          <p:cNvPr id="10" name="Cloud 9">
            <a:extLst>
              <a:ext uri="{FF2B5EF4-FFF2-40B4-BE49-F238E27FC236}">
                <a16:creationId xmlns:a16="http://schemas.microsoft.com/office/drawing/2014/main" id="{D5092C38-4939-090C-A94F-DE7E787B3BA7}"/>
              </a:ext>
            </a:extLst>
          </p:cNvPr>
          <p:cNvSpPr/>
          <p:nvPr/>
        </p:nvSpPr>
        <p:spPr>
          <a:xfrm>
            <a:off x="12499763" y="3089486"/>
            <a:ext cx="3618988" cy="2049304"/>
          </a:xfrm>
          <a:prstGeom prst="cloud">
            <a:avLst/>
          </a:prstGeom>
          <a:solidFill>
            <a:srgbClr val="5956A2"/>
          </a:solidFill>
          <a:ln w="508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Central</a:t>
            </a:r>
            <a:b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Datacenter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332F39C8-589B-61F2-84F8-BF4D04539650}"/>
              </a:ext>
            </a:extLst>
          </p:cNvPr>
          <p:cNvSpPr/>
          <p:nvPr/>
        </p:nvSpPr>
        <p:spPr>
          <a:xfrm>
            <a:off x="17639926" y="3089486"/>
            <a:ext cx="3618988" cy="2049304"/>
          </a:xfrm>
          <a:prstGeom prst="cloud">
            <a:avLst/>
          </a:prstGeom>
          <a:solidFill>
            <a:srgbClr val="5956A2"/>
          </a:solidFill>
          <a:ln w="508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Central</a:t>
            </a:r>
            <a:b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Datacenter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EBBA11-B367-4983-AF06-464A2E1921EB}"/>
              </a:ext>
            </a:extLst>
          </p:cNvPr>
          <p:cNvCxnSpPr>
            <a:cxnSpLocks/>
          </p:cNvCxnSpPr>
          <p:nvPr/>
        </p:nvCxnSpPr>
        <p:spPr>
          <a:xfrm>
            <a:off x="15961692" y="4045523"/>
            <a:ext cx="1964987" cy="0"/>
          </a:xfrm>
          <a:prstGeom prst="line">
            <a:avLst/>
          </a:prstGeom>
          <a:noFill/>
          <a:ln w="50800" cap="flat">
            <a:solidFill>
              <a:srgbClr val="5956A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2C8C6C0-2F2A-6727-9A45-AADDE20A4387}"/>
              </a:ext>
            </a:extLst>
          </p:cNvPr>
          <p:cNvSpPr txBox="1"/>
          <p:nvPr/>
        </p:nvSpPr>
        <p:spPr>
          <a:xfrm>
            <a:off x="16207590" y="3341606"/>
            <a:ext cx="1431794" cy="769433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6" tIns="91436" rIns="91436" bIns="91436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all" spc="0" normalizeH="0" baseline="0" dirty="0">
                <a:ln>
                  <a:noFill/>
                </a:ln>
                <a:solidFill>
                  <a:srgbClr val="5956A2"/>
                </a:solidFill>
                <a:effectLst/>
                <a:uFillTx/>
                <a:latin typeface="Roboto"/>
                <a:ea typeface="Roboto"/>
                <a:cs typeface="Roboto"/>
                <a:sym typeface="Roboto"/>
              </a:rPr>
              <a:t>DC synch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C462257-884C-5C84-58A1-5128DC207C79}"/>
              </a:ext>
            </a:extLst>
          </p:cNvPr>
          <p:cNvCxnSpPr>
            <a:stCxn id="10" idx="1"/>
          </p:cNvCxnSpPr>
          <p:nvPr/>
        </p:nvCxnSpPr>
        <p:spPr>
          <a:xfrm flipH="1">
            <a:off x="11634281" y="5136608"/>
            <a:ext cx="2674976" cy="1166915"/>
          </a:xfrm>
          <a:prstGeom prst="straightConnector1">
            <a:avLst/>
          </a:prstGeom>
          <a:noFill/>
          <a:ln w="50800" cap="flat">
            <a:solidFill>
              <a:srgbClr val="5956A2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B9A1E9-60A0-4184-5698-4BBB081592A3}"/>
              </a:ext>
            </a:extLst>
          </p:cNvPr>
          <p:cNvCxnSpPr>
            <a:cxnSpLocks/>
            <a:stCxn id="10" idx="1"/>
          </p:cNvCxnSpPr>
          <p:nvPr/>
        </p:nvCxnSpPr>
        <p:spPr>
          <a:xfrm>
            <a:off x="14309257" y="5136608"/>
            <a:ext cx="76048" cy="3044333"/>
          </a:xfrm>
          <a:prstGeom prst="straightConnector1">
            <a:avLst/>
          </a:prstGeom>
          <a:noFill/>
          <a:ln w="50800" cap="flat">
            <a:solidFill>
              <a:srgbClr val="5956A2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D21BCBD-960E-38BE-1E4D-5A677EB1C287}"/>
              </a:ext>
            </a:extLst>
          </p:cNvPr>
          <p:cNvCxnSpPr>
            <a:cxnSpLocks/>
            <a:stCxn id="10" idx="1"/>
          </p:cNvCxnSpPr>
          <p:nvPr/>
        </p:nvCxnSpPr>
        <p:spPr>
          <a:xfrm>
            <a:off x="14309257" y="5136608"/>
            <a:ext cx="3960455" cy="3044333"/>
          </a:xfrm>
          <a:prstGeom prst="straightConnector1">
            <a:avLst/>
          </a:prstGeom>
          <a:noFill/>
          <a:ln w="50800" cap="flat">
            <a:solidFill>
              <a:schemeClr val="bg2"/>
            </a:solidFill>
            <a:prstDash val="lg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042ED0B-71F2-6F5E-1142-49469EC2860D}"/>
              </a:ext>
            </a:extLst>
          </p:cNvPr>
          <p:cNvCxnSpPr>
            <a:cxnSpLocks/>
            <a:stCxn id="10" idx="1"/>
          </p:cNvCxnSpPr>
          <p:nvPr/>
        </p:nvCxnSpPr>
        <p:spPr>
          <a:xfrm>
            <a:off x="14309257" y="5136608"/>
            <a:ext cx="8142181" cy="2981333"/>
          </a:xfrm>
          <a:prstGeom prst="straightConnector1">
            <a:avLst/>
          </a:prstGeom>
          <a:noFill/>
          <a:ln w="50800" cap="flat">
            <a:solidFill>
              <a:schemeClr val="bg2"/>
            </a:solidFill>
            <a:prstDash val="lg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910954B-0B50-8850-61EE-8EBB5B6481B1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18358679" y="5136608"/>
            <a:ext cx="1090741" cy="3038344"/>
          </a:xfrm>
          <a:prstGeom prst="straightConnector1">
            <a:avLst/>
          </a:prstGeom>
          <a:noFill/>
          <a:ln w="50800" cap="flat">
            <a:solidFill>
              <a:srgbClr val="5956A2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00BC3B2-C0EA-4B6D-A8E0-939CBC6AF27F}"/>
              </a:ext>
            </a:extLst>
          </p:cNvPr>
          <p:cNvCxnSpPr>
            <a:cxnSpLocks/>
            <a:stCxn id="12" idx="1"/>
          </p:cNvCxnSpPr>
          <p:nvPr/>
        </p:nvCxnSpPr>
        <p:spPr>
          <a:xfrm>
            <a:off x="19449420" y="5136608"/>
            <a:ext cx="3164010" cy="2848984"/>
          </a:xfrm>
          <a:prstGeom prst="straightConnector1">
            <a:avLst/>
          </a:prstGeom>
          <a:noFill/>
          <a:ln w="50800" cap="flat">
            <a:solidFill>
              <a:srgbClr val="5956A2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BB4AE55-CE4F-949B-A018-F1ED6EED825C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14631496" y="5136608"/>
            <a:ext cx="4817924" cy="2981333"/>
          </a:xfrm>
          <a:prstGeom prst="straightConnector1">
            <a:avLst/>
          </a:prstGeom>
          <a:noFill/>
          <a:ln w="50800" cap="flat">
            <a:solidFill>
              <a:schemeClr val="bg2"/>
            </a:solidFill>
            <a:prstDash val="lg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5A3D744-7CBF-7796-FBCE-379E9CF2B7FB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11793409" y="5136608"/>
            <a:ext cx="7656011" cy="1308144"/>
          </a:xfrm>
          <a:prstGeom prst="straightConnector1">
            <a:avLst/>
          </a:prstGeom>
          <a:noFill/>
          <a:ln w="50800" cap="flat">
            <a:solidFill>
              <a:schemeClr val="bg2"/>
            </a:solidFill>
            <a:prstDash val="lg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6654403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Roboto"/>
            <a:ea typeface="Roboto"/>
            <a:cs typeface="Roboto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Roboto"/>
            <a:ea typeface="Roboto"/>
            <a:cs typeface="Roboto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Roboto</vt:lpstr>
      <vt:lpstr>Roboto Light</vt:lpstr>
      <vt:lpstr>Roboto Medium</vt:lpstr>
      <vt:lpstr>Office Theme</vt:lpstr>
      <vt:lpstr>Scaling from the Core to the 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Waines, Greg</cp:lastModifiedBy>
  <cp:revision>2</cp:revision>
  <dcterms:modified xsi:type="dcterms:W3CDTF">2024-06-13T18:25:23Z</dcterms:modified>
</cp:coreProperties>
</file>