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8" r:id="rId2"/>
    <p:sldId id="279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1pPr>
    <a:lvl2pPr marL="0" marR="0" indent="2286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2pPr>
    <a:lvl3pPr marL="0" marR="0" indent="4572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3pPr>
    <a:lvl4pPr marL="0" marR="0" indent="6858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4pPr>
    <a:lvl5pPr marL="0" marR="0" indent="9144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5pPr>
    <a:lvl6pPr marL="0" marR="0" indent="11430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6pPr>
    <a:lvl7pPr marL="0" marR="0" indent="13716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7pPr>
    <a:lvl8pPr marL="0" marR="0" indent="16002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8pPr>
    <a:lvl9pPr marL="0" marR="0" indent="18288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Text"/>
          <p:cNvSpPr txBox="1">
            <a:spLocks noGrp="1"/>
          </p:cNvSpPr>
          <p:nvPr>
            <p:ph type="title"/>
          </p:nvPr>
        </p:nvSpPr>
        <p:spPr>
          <a:xfrm>
            <a:off x="1663700" y="3419476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t>Title Text</a:t>
            </a:r>
          </a:p>
        </p:txBody>
      </p:sp>
      <p:sp>
        <p:nvSpPr>
          <p:cNvPr id="2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63700" y="9178924"/>
            <a:ext cx="21031200" cy="300037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</a:defRPr>
            </a:lvl1pPr>
            <a:lvl2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itle Text"/>
          <p:cNvSpPr txBox="1">
            <a:spLocks noGrp="1"/>
          </p:cNvSpPr>
          <p:nvPr>
            <p:ph type="title"/>
          </p:nvPr>
        </p:nvSpPr>
        <p:spPr>
          <a:xfrm>
            <a:off x="1249680" y="730250"/>
            <a:ext cx="21867774" cy="1871350"/>
          </a:xfrm>
          <a:prstGeom prst="rect">
            <a:avLst/>
          </a:prstGeom>
        </p:spPr>
        <p:txBody>
          <a:bodyPr/>
          <a:lstStyle>
            <a:lvl1pPr>
              <a:defRPr sz="8800">
                <a:solidFill>
                  <a:srgbClr val="9164C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38" name="Body Level One…"/>
          <p:cNvSpPr txBox="1">
            <a:spLocks noGrp="1"/>
          </p:cNvSpPr>
          <p:nvPr>
            <p:ph type="body" idx="1"/>
          </p:nvPr>
        </p:nvSpPr>
        <p:spPr>
          <a:xfrm>
            <a:off x="1249680" y="2670174"/>
            <a:ext cx="21867774" cy="87026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9164CC"/>
              </a:buClr>
              <a:buSzPct val="100000"/>
              <a:defRPr sz="5600"/>
            </a:lvl1pPr>
            <a:lvl2pPr marL="949568" indent="-492368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447800" indent="-533400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1953490" indent="-581890">
              <a:buClr>
                <a:srgbClr val="9164CC"/>
              </a:buClr>
              <a:buSzPct val="90000"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468876" indent="-640076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Straight Connector 7"/>
          <p:cNvSpPr/>
          <p:nvPr/>
        </p:nvSpPr>
        <p:spPr>
          <a:xfrm flipH="1">
            <a:off x="822958" y="730249"/>
            <a:ext cx="8" cy="12217403"/>
          </a:xfrm>
          <a:prstGeom prst="line">
            <a:avLst/>
          </a:prstGeom>
          <a:ln w="12700">
            <a:solidFill>
              <a:srgbClr val="9164CC"/>
            </a:solidFill>
            <a:miter/>
          </a:ln>
        </p:spPr>
        <p:txBody>
          <a:bodyPr lIns="91437" tIns="91437" rIns="91437" bIns="91437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40" name="Graphic 2" descr="Graphic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488" y="12127520"/>
            <a:ext cx="3317186" cy="858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877653" y="13189716"/>
            <a:ext cx="506351" cy="503932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>
            <a:lvl1pPr marL="489857" indent="-489857">
              <a:buClr>
                <a:srgbClr val="330072">
                  <a:alpha val="50000"/>
                </a:srgbClr>
              </a:buClr>
              <a:buSzPct val="100000"/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2pPr marL="1028700" indent="-571500">
              <a:buSzPct val="100000"/>
            </a:lvl2pPr>
            <a:lvl3pPr marL="1600195" indent="-685795">
              <a:buClr>
                <a:srgbClr val="330072">
                  <a:alpha val="50000"/>
                </a:srgbClr>
              </a:buClr>
              <a:buSzPct val="100000"/>
            </a:lvl3pPr>
            <a:lvl4pPr marL="2133600" indent="-762000">
              <a:buSzPct val="90000"/>
              <a:defRPr sz="6000"/>
            </a:lvl4pPr>
            <a:lvl5pPr marL="2590800" indent="-762000">
              <a:buSzPct val="100000"/>
              <a:defRPr sz="6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2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Title Text"/>
          <p:cNvSpPr txBox="1">
            <a:spLocks noGrp="1"/>
          </p:cNvSpPr>
          <p:nvPr>
            <p:ph type="title"/>
          </p:nvPr>
        </p:nvSpPr>
        <p:spPr>
          <a:xfrm>
            <a:off x="787400" y="1465904"/>
            <a:ext cx="22860002" cy="861777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1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09232" y="2532346"/>
            <a:ext cx="22863572" cy="752346"/>
          </a:xfrm>
          <a:prstGeom prst="rect">
            <a:avLst/>
          </a:prstGeom>
          <a:ln w="12700"/>
        </p:spPr>
        <p:txBody>
          <a:bodyPr lIns="0" tIns="0" rIns="0" bIns="0"/>
          <a:lstStyle>
            <a:lvl1pPr marL="0" indent="0">
              <a:buClrTx/>
              <a:buSzTx/>
              <a:buFontTx/>
              <a:buNone/>
              <a:defRPr sz="5400"/>
            </a:lvl1pPr>
            <a:lvl2pPr marL="971550" indent="-514350"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2pPr>
            <a:lvl3pPr marL="1531617" indent="-617217"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3pPr>
            <a:lvl4pPr marL="2057400" indent="-685800">
              <a:buClrTx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4pPr>
            <a:lvl5pPr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940597" y="12437114"/>
            <a:ext cx="534603" cy="5511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8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 lIns="91439" tIns="91439" rIns="91439" bIns="91439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9" indent="-640079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9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9" indent="-640079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2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6"/>
            <a:ext cx="24384000" cy="999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5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7" tIns="91437" rIns="91437" bIns="91437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37" tIns="91437" rIns="91437" bIns="91437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7" indent="-640077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92342" y="12808587"/>
            <a:ext cx="515260" cy="538477"/>
          </a:xfrm>
          <a:prstGeom prst="rect">
            <a:avLst/>
          </a:prstGeom>
        </p:spPr>
        <p:txBody>
          <a:bodyPr lIns="91437" tIns="91437" rIns="91437" bIns="91437"/>
          <a:lstStyle>
            <a:lvl1pPr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9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>
            <a:lvl1pPr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3pPr marL="1574800" indent="-660400">
              <a:buClr>
                <a:srgbClr val="330072">
                  <a:alpha val="25350"/>
                </a:srgbClr>
              </a:buClr>
            </a:lvl3pPr>
            <a:lvl4pPr marL="2057400" indent="-685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Rectangle"/>
          <p:cNvSpPr/>
          <p:nvPr/>
        </p:nvSpPr>
        <p:spPr>
          <a:xfrm>
            <a:off x="-23702" y="13159139"/>
            <a:ext cx="24431404" cy="562810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79574" y="3362326"/>
            <a:ext cx="10315580" cy="164782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4800" b="1"/>
            </a:lvl1pPr>
            <a:lvl2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344400" y="3362326"/>
            <a:ext cx="10366376" cy="1647827"/>
          </a:xfrm>
          <a:prstGeom prst="rect">
            <a:avLst/>
          </a:prstGeom>
          <a:ln w="12700"/>
        </p:spPr>
        <p:txBody>
          <a:bodyPr anchor="b"/>
          <a:lstStyle/>
          <a:p>
            <a:pPr marL="457200" indent="-457200">
              <a:buClrTx/>
              <a:buSzPct val="100000"/>
              <a:defRPr sz="5600"/>
            </a:pPr>
            <a:endParaRPr/>
          </a:p>
        </p:txBody>
      </p:sp>
      <p:sp>
        <p:nvSpPr>
          <p:cNvPr id="50" name="Title Text"/>
          <p:cNvSpPr txBox="1"/>
          <p:nvPr/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6" tIns="91436" rIns="91436" bIns="91436" anchor="ctr">
            <a:normAutofit/>
          </a:bodyPr>
          <a:lstStyle>
            <a:lvl1pPr defTabSz="1828800">
              <a:spcBef>
                <a:spcPts val="0"/>
              </a:spcBef>
              <a:defRPr sz="9000" b="0" cap="none">
                <a:solidFill>
                  <a:srgbClr val="33007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33399" indent="-533399"/>
            <a:lvl3pPr>
              <a:buClr>
                <a:srgbClr val="330072">
                  <a:alpha val="24381"/>
                </a:srgbClr>
              </a:buClr>
            </a:lvl3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1679574" y="914400"/>
            <a:ext cx="7864480" cy="32004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366374" y="1974850"/>
            <a:ext cx="12344405" cy="9747250"/>
          </a:xfrm>
          <a:prstGeom prst="rect">
            <a:avLst/>
          </a:prstGeom>
        </p:spPr>
        <p:txBody>
          <a:bodyPr/>
          <a:lstStyle>
            <a:lvl3pPr marL="1524000" indent="-609600">
              <a:buClr>
                <a:srgbClr val="330072">
                  <a:alpha val="24743"/>
                </a:srgbClr>
              </a:buClr>
              <a:defRPr sz="5000"/>
            </a:lvl3pPr>
            <a:lvl4pPr marL="2103120" indent="-731520"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560320" indent="-731520">
              <a:defRPr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679574" y="4114800"/>
            <a:ext cx="7864476" cy="7623176"/>
          </a:xfrm>
          <a:prstGeom prst="rect">
            <a:avLst/>
          </a:prstGeom>
          <a:ln w="12700"/>
        </p:spPr>
        <p:txBody>
          <a:bodyPr/>
          <a:lstStyle/>
          <a:p>
            <a:pPr marL="457199" indent="-457199">
              <a:buClrTx/>
              <a:buSzPct val="100000"/>
            </a:pPr>
            <a:endParaRPr/>
          </a:p>
        </p:txBody>
      </p:sp>
      <p:sp>
        <p:nvSpPr>
          <p:cNvPr id="98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/>
          <a:lstStyle>
            <a:lvl1pPr marL="489857" indent="-489857">
              <a:buClr>
                <a:srgbClr val="330072">
                  <a:alpha val="50000"/>
                </a:srgbClr>
              </a:buClr>
              <a:buSzPct val="100000"/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2pPr marL="1028700" indent="-571500">
              <a:buSzPct val="100000"/>
            </a:lvl2pPr>
            <a:lvl3pPr marL="1600195" indent="-685795">
              <a:buClr>
                <a:srgbClr val="330072">
                  <a:alpha val="50000"/>
                </a:srgbClr>
              </a:buClr>
              <a:buSzPct val="100000"/>
            </a:lvl3pPr>
            <a:lvl4pPr marL="2133600" indent="-762000">
              <a:buSzPct val="90000"/>
              <a:defRPr sz="6000"/>
            </a:lvl4pPr>
            <a:lvl5pPr marL="2590800" indent="-762000">
              <a:buSzPct val="100000"/>
              <a:defRPr sz="6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Box 59"/>
          <p:cNvSpPr txBox="1"/>
          <p:nvPr/>
        </p:nvSpPr>
        <p:spPr>
          <a:xfrm>
            <a:off x="1030485" y="13174214"/>
            <a:ext cx="3374059" cy="17281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200">
                <a:solidFill>
                  <a:srgbClr val="5F5F5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© 2017 WIND RIVER. ALL RIGHTS RESERVED.</a:t>
            </a:r>
          </a:p>
        </p:txBody>
      </p:sp>
      <p:sp>
        <p:nvSpPr>
          <p:cNvPr id="128" name="TextBox 1"/>
          <p:cNvSpPr txBox="1"/>
          <p:nvPr/>
        </p:nvSpPr>
        <p:spPr>
          <a:xfrm>
            <a:off x="6234538" y="12940154"/>
            <a:ext cx="4897540" cy="68832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1910" tIns="121910" rIns="121910" bIns="121910">
            <a:spAutoFit/>
          </a:bodyPr>
          <a:lstStyle>
            <a:lvl1pPr>
              <a:spcBef>
                <a:spcPts val="1600"/>
              </a:spcBef>
            </a:lvl1pPr>
          </a:lstStyle>
          <a:p>
            <a:r>
              <a:t>Copyright Daniel Biber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940597" y="12437115"/>
            <a:ext cx="534603" cy="5511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icture 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6" tIns="91436" rIns="91436" bIns="91436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6" tIns="91436" rIns="91436" bIns="91436">
            <a:normAutofit/>
          </a:bodyPr>
          <a:lstStyle>
            <a:lvl2pPr marL="990600" indent="-533400">
              <a:buClr>
                <a:srgbClr val="330072">
                  <a:alpha val="50000"/>
                </a:srgbClr>
              </a:buClr>
              <a:buSzPct val="120000"/>
              <a:defRPr>
                <a:latin typeface="Roboto Light"/>
                <a:ea typeface="Roboto Light"/>
                <a:cs typeface="Roboto Light"/>
                <a:sym typeface="Roboto Light"/>
              </a:defRPr>
            </a:lvl2pPr>
            <a:lvl3pPr marL="1676400" indent="-762000">
              <a:buClr>
                <a:srgbClr val="330072">
                  <a:alpha val="24957"/>
                </a:srgbClr>
              </a:buClr>
              <a:buSzPct val="120000"/>
              <a:defRPr>
                <a:latin typeface="Roboto Light"/>
                <a:ea typeface="Roboto Light"/>
                <a:cs typeface="Roboto Light"/>
                <a:sym typeface="Roboto Light"/>
              </a:defRPr>
            </a:lvl3pPr>
            <a:lvl4pPr marL="2006600" indent="-635000">
              <a:buClr>
                <a:srgbClr val="330072">
                  <a:alpha val="50000"/>
                </a:srgbClr>
              </a:buClr>
              <a:buSzPct val="100000"/>
              <a:defRPr sz="4500">
                <a:latin typeface="Roboto Light"/>
                <a:ea typeface="Roboto Light"/>
                <a:cs typeface="Roboto Light"/>
                <a:sym typeface="Roboto Light"/>
              </a:defRPr>
            </a:lvl4pPr>
            <a:lvl5pPr marL="2514600" indent="-685800">
              <a:buClr>
                <a:srgbClr val="330072">
                  <a:alpha val="50000"/>
                </a:srgbClr>
              </a:buClr>
              <a:buSzPct val="90000"/>
              <a:defRPr sz="4500">
                <a:latin typeface="Roboto Light"/>
                <a:ea typeface="Roboto Light"/>
                <a:cs typeface="Roboto Light"/>
                <a:sym typeface="Roboto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Rectangle"/>
          <p:cNvSpPr/>
          <p:nvPr/>
        </p:nvSpPr>
        <p:spPr>
          <a:xfrm>
            <a:off x="-23702" y="13511446"/>
            <a:ext cx="24431404" cy="203438"/>
          </a:xfrm>
          <a:prstGeom prst="rect">
            <a:avLst/>
          </a:prstGeom>
          <a:solidFill>
            <a:srgbClr val="330072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72999" y="12802239"/>
            <a:ext cx="534603" cy="551173"/>
          </a:xfrm>
          <a:prstGeom prst="rect">
            <a:avLst/>
          </a:prstGeom>
          <a:ln w="25400">
            <a:miter lim="400000"/>
          </a:ln>
        </p:spPr>
        <p:txBody>
          <a:bodyPr wrap="none" lIns="91436" tIns="91436" rIns="91436" bIns="91436" anchor="ctr">
            <a:spAutoFit/>
          </a:bodyPr>
          <a:lstStyle>
            <a:lvl1pPr algn="r" defTabSz="1828800">
              <a:lnSpc>
                <a:spcPct val="100000"/>
              </a:lnSpc>
              <a:spcBef>
                <a:spcPts val="0"/>
              </a:spcBef>
              <a:defRPr sz="2400" b="0" cap="none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5" r:id="rId13"/>
    <p:sldLayoutId id="2147483666" r:id="rId14"/>
    <p:sldLayoutId id="2147483667" r:id="rId15"/>
    <p:sldLayoutId id="2147483668" r:id="rId16"/>
    <p:sldLayoutId id="2147483669" r:id="rId17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9pPr>
    </p:titleStyle>
    <p:bodyStyle>
      <a:lvl1pPr marL="533400" marR="0" indent="-5334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2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1pPr>
      <a:lvl2pPr marL="1028700" marR="0" indent="-5715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2pPr>
      <a:lvl3pPr marL="1600195" marR="0" indent="-685795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3pPr>
      <a:lvl4pPr marL="21336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9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4pPr>
      <a:lvl5pPr marL="25908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5pPr>
      <a:lvl6pPr marL="30480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6pPr>
      <a:lvl7pPr marL="35052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7pPr>
      <a:lvl8pPr marL="39624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8pPr>
      <a:lvl9pPr marL="44196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Distributed Cloud Overview</a:t>
            </a:r>
            <a:endParaRPr dirty="0"/>
          </a:p>
        </p:txBody>
      </p:sp>
      <p:sp>
        <p:nvSpPr>
          <p:cNvPr id="75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676400" y="3132305"/>
            <a:ext cx="21825626" cy="953310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Introduced in StarlingX 3.0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Heterogeneous Distribution of Kubernetes and OpenStack Edge Clouds</a:t>
            </a:r>
            <a:br>
              <a:rPr lang="en-US" dirty="0"/>
            </a:br>
            <a:endParaRPr lang="en-US" dirty="0"/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Central Cloud (System Controller)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Hosting shared services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System-wide infrastructure orchestration functions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Install, Orchestrated / Automated Software Patching &amp; Upgrade, etc.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Highly scalable; up to 1000x Edge Clouds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Supporting geo-redundant Central Clouds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Remote, geographically dispersed Edge Clouds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An autonomous cloud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managed by Central Cloud via REST APIs / L3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Scalable from single server to 100s of servers</a:t>
            </a:r>
            <a:br>
              <a:rPr lang="en-US" dirty="0"/>
            </a:br>
            <a:endParaRPr lang="en-US" dirty="0"/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In line with the Distributed Control Plane reference architecture model </a:t>
            </a:r>
            <a:br>
              <a:rPr lang="en-US" dirty="0"/>
            </a:br>
            <a:r>
              <a:rPr lang="en-US" dirty="0"/>
              <a:t>defined by the OpenInfra Edge Computing Group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Distributed Cloud - System Controller</a:t>
            </a:r>
            <a:endParaRPr dirty="0"/>
          </a:p>
        </p:txBody>
      </p:sp>
      <p:sp>
        <p:nvSpPr>
          <p:cNvPr id="75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676400" y="3132305"/>
            <a:ext cx="21825626" cy="953310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Supports active / active geo-redundant configuration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Centralized orchestration &amp; automation of operations on Edge Sites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Install and initial configuration,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Backups and restores,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Software patching and upgrades,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Certificate management,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Firmware management.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Supports environments with poor / high latency to Edge Sites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Edge Cloud health monitoring and management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Synchronized User Authentication &amp; Authorization with Keystone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Centralized Docker registry for infrastructure and applications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Centralized Horizon dashboard - single pane of glass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Configuration portal for shared platform data</a:t>
            </a:r>
          </a:p>
          <a:p>
            <a:pPr marL="918269" lvl="1" indent="-461068" defTabSz="1598371">
              <a:spcBef>
                <a:spcPts val="1600"/>
              </a:spcBef>
              <a:defRPr sz="5520"/>
            </a:pPr>
            <a:r>
              <a:rPr lang="en-US" dirty="0"/>
              <a:t>DNS, NTP/PTP, API Firewall, SNMP, etc. .</a:t>
            </a:r>
          </a:p>
        </p:txBody>
      </p:sp>
    </p:spTree>
    <p:extLst>
      <p:ext uri="{BB962C8B-B14F-4D97-AF65-F5344CB8AC3E}">
        <p14:creationId xmlns:p14="http://schemas.microsoft.com/office/powerpoint/2010/main" val="208132050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Roboto"/>
            <a:ea typeface="Roboto"/>
            <a:cs typeface="Roboto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Roboto"/>
            <a:ea typeface="Roboto"/>
            <a:cs typeface="Roboto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196</Words>
  <Application>Microsoft Office PowerPoint</Application>
  <PresentationFormat>Custom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</vt:lpstr>
      <vt:lpstr>Roboto</vt:lpstr>
      <vt:lpstr>Roboto Light</vt:lpstr>
      <vt:lpstr>Roboto Medium</vt:lpstr>
      <vt:lpstr>Office Theme</vt:lpstr>
      <vt:lpstr>Distributed Cloud Overview</vt:lpstr>
      <vt:lpstr>Distributed Cloud - System Controller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Waines, Greg</cp:lastModifiedBy>
  <cp:revision>2</cp:revision>
  <dcterms:modified xsi:type="dcterms:W3CDTF">2024-06-13T18:46:12Z</dcterms:modified>
</cp:coreProperties>
</file>