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8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1pPr>
    <a:lvl2pPr marL="0" marR="0" indent="2286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2pPr>
    <a:lvl3pPr marL="0" marR="0" indent="4572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3pPr>
    <a:lvl4pPr marL="0" marR="0" indent="6858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4pPr>
    <a:lvl5pPr marL="0" marR="0" indent="9144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5pPr>
    <a:lvl6pPr marL="0" marR="0" indent="11430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6pPr>
    <a:lvl7pPr marL="0" marR="0" indent="13716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7pPr>
    <a:lvl8pPr marL="0" marR="0" indent="16002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8pPr>
    <a:lvl9pPr marL="0" marR="0" indent="1828800" algn="l" defTabSz="825500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3000" b="1" i="0" u="none" strike="noStrike" cap="all" spc="0" normalizeH="0" baseline="0">
        <a:ln>
          <a:noFill/>
        </a:ln>
        <a:solidFill>
          <a:srgbClr val="FFFFFF"/>
        </a:solidFill>
        <a:effectLst/>
        <a:uFillTx/>
        <a:latin typeface="Roboto"/>
        <a:ea typeface="Roboto"/>
        <a:cs typeface="Roboto"/>
        <a:sym typeface="Robot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7" name="Shape 2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Text"/>
          <p:cNvSpPr txBox="1">
            <a:spLocks noGrp="1"/>
          </p:cNvSpPr>
          <p:nvPr>
            <p:ph type="title"/>
          </p:nvPr>
        </p:nvSpPr>
        <p:spPr>
          <a:xfrm>
            <a:off x="1663700" y="3419476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t>Title Text</a:t>
            </a:r>
          </a:p>
        </p:txBody>
      </p:sp>
      <p:sp>
        <p:nvSpPr>
          <p:cNvPr id="2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63700" y="9178924"/>
            <a:ext cx="21031200" cy="300037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</a:defRPr>
            </a:lvl1pPr>
            <a:lvl2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buClrTx/>
              <a:buSzTx/>
              <a:buFontTx/>
              <a:buNone/>
              <a:defRPr sz="4800">
                <a:solidFill>
                  <a:srgbClr val="888888"/>
                </a:solidFill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xt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Title Text"/>
          <p:cNvSpPr txBox="1">
            <a:spLocks noGrp="1"/>
          </p:cNvSpPr>
          <p:nvPr>
            <p:ph type="title"/>
          </p:nvPr>
        </p:nvSpPr>
        <p:spPr>
          <a:xfrm>
            <a:off x="1249680" y="730250"/>
            <a:ext cx="21867774" cy="1871350"/>
          </a:xfrm>
          <a:prstGeom prst="rect">
            <a:avLst/>
          </a:prstGeom>
        </p:spPr>
        <p:txBody>
          <a:bodyPr/>
          <a:lstStyle>
            <a:lvl1pPr>
              <a:defRPr sz="8800">
                <a:solidFill>
                  <a:srgbClr val="9164C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38" name="Body Level One…"/>
          <p:cNvSpPr txBox="1">
            <a:spLocks noGrp="1"/>
          </p:cNvSpPr>
          <p:nvPr>
            <p:ph type="body" idx="1"/>
          </p:nvPr>
        </p:nvSpPr>
        <p:spPr>
          <a:xfrm>
            <a:off x="1249680" y="2670174"/>
            <a:ext cx="21867774" cy="8702680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9164CC"/>
              </a:buClr>
              <a:buSzPct val="100000"/>
              <a:defRPr sz="5600"/>
            </a:lvl1pPr>
            <a:lvl2pPr marL="949568" indent="-492368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447800" indent="-533400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1953490" indent="-581890">
              <a:buClr>
                <a:srgbClr val="9164CC"/>
              </a:buClr>
              <a:buSzPct val="90000"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468876" indent="-640076">
              <a:buClr>
                <a:srgbClr val="9164CC"/>
              </a:buClr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Straight Connector 7"/>
          <p:cNvSpPr/>
          <p:nvPr/>
        </p:nvSpPr>
        <p:spPr>
          <a:xfrm flipH="1">
            <a:off x="822958" y="730249"/>
            <a:ext cx="8" cy="12217403"/>
          </a:xfrm>
          <a:prstGeom prst="line">
            <a:avLst/>
          </a:prstGeom>
          <a:ln w="12700">
            <a:solidFill>
              <a:srgbClr val="9164CC"/>
            </a:solidFill>
            <a:miter/>
          </a:ln>
        </p:spPr>
        <p:txBody>
          <a:bodyPr lIns="91437" tIns="91437" rIns="91437" bIns="91437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140" name="Graphic 2" descr="Graphic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488" y="12127520"/>
            <a:ext cx="3317186" cy="85823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877653" y="13189716"/>
            <a:ext cx="506351" cy="503932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>
            <a:lvl1pPr marL="489857" indent="-489857">
              <a:buClr>
                <a:srgbClr val="330072">
                  <a:alpha val="50000"/>
                </a:srgbClr>
              </a:buClr>
              <a:buSzPct val="100000"/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2pPr marL="1028700" indent="-571500">
              <a:buSzPct val="100000"/>
            </a:lvl2pPr>
            <a:lvl3pPr marL="1600195" indent="-685795">
              <a:buClr>
                <a:srgbClr val="330072">
                  <a:alpha val="50000"/>
                </a:srgbClr>
              </a:buClr>
              <a:buSzPct val="100000"/>
            </a:lvl3pPr>
            <a:lvl4pPr marL="2133600" indent="-762000">
              <a:buSzPct val="90000"/>
              <a:defRPr sz="6000"/>
            </a:lvl4pPr>
            <a:lvl5pPr marL="2590800" indent="-762000">
              <a:buSzPct val="100000"/>
              <a:defRPr sz="6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Title Text"/>
          <p:cNvSpPr txBox="1">
            <a:spLocks noGrp="1"/>
          </p:cNvSpPr>
          <p:nvPr>
            <p:ph type="title"/>
          </p:nvPr>
        </p:nvSpPr>
        <p:spPr>
          <a:xfrm>
            <a:off x="787400" y="1465904"/>
            <a:ext cx="22860002" cy="861777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1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09232" y="2532346"/>
            <a:ext cx="22863572" cy="752346"/>
          </a:xfrm>
          <a:prstGeom prst="rect">
            <a:avLst/>
          </a:prstGeom>
          <a:ln w="12700"/>
        </p:spPr>
        <p:txBody>
          <a:bodyPr lIns="0" tIns="0" rIns="0" bIns="0"/>
          <a:lstStyle>
            <a:lvl1pPr marL="0" indent="0">
              <a:buClrTx/>
              <a:buSzTx/>
              <a:buFontTx/>
              <a:buNone/>
              <a:defRPr sz="5400"/>
            </a:lvl1pPr>
            <a:lvl2pPr marL="971550" indent="-514350"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2pPr>
            <a:lvl3pPr marL="1531617" indent="-617217"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3pPr>
            <a:lvl4pPr marL="2057400" indent="-685800">
              <a:buClrTx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4pPr>
            <a:lvl5pPr>
              <a:buClrTx/>
              <a:buSzPct val="100000"/>
              <a:buFontTx/>
              <a:defRPr sz="54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3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40597" y="12437114"/>
            <a:ext cx="534603" cy="5511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8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 lIns="91439" tIns="91439" rIns="91439" bIns="91439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9" indent="-640079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19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9" indent="-640079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7"/>
            <a:ext cx="24384000" cy="9997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9" tIns="91439" rIns="91439" bIns="91439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2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62273" y="12808585"/>
            <a:ext cx="545328" cy="538480"/>
          </a:xfrm>
          <a:prstGeom prst="rect">
            <a:avLst/>
          </a:prstGeom>
        </p:spPr>
        <p:txBody>
          <a:bodyPr lIns="91439" tIns="91439" rIns="91439" bIns="91439"/>
          <a:lstStyle>
            <a:lvl1pPr defTabSz="825500">
              <a:lnSpc>
                <a:spcPct val="90000"/>
              </a:lnSpc>
              <a:spcBef>
                <a:spcPts val="2400"/>
              </a:spcBef>
              <a:defRPr b="1" cap="all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736"/>
            <a:ext cx="24384000" cy="999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Picture 7" descr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95008" y="0"/>
            <a:ext cx="4888995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1pPr>
              <a:defRPr sz="8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37" tIns="91437" rIns="91437" bIns="91437"/>
          <a:lstStyle>
            <a:lvl1pPr marL="457200" indent="-457200">
              <a:buClrTx/>
              <a:buSzPct val="100000"/>
              <a:defRPr sz="5600"/>
            </a:lvl1pPr>
            <a:lvl2pPr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2pPr>
            <a:lvl3pPr marL="1554477" indent="-640077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3pPr>
            <a:lvl4pPr marL="2082800" indent="-711200">
              <a:buClrTx/>
              <a:defRPr sz="5600">
                <a:latin typeface="Roboto"/>
                <a:ea typeface="Roboto"/>
                <a:cs typeface="Roboto"/>
                <a:sym typeface="Roboto"/>
              </a:defRPr>
            </a:lvl4pPr>
            <a:lvl5pPr marL="2540000" indent="-711200">
              <a:buClrTx/>
              <a:buSzPct val="100000"/>
              <a:defRPr sz="5600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92342" y="12808587"/>
            <a:ext cx="515260" cy="538477"/>
          </a:xfrm>
          <a:prstGeom prst="rect">
            <a:avLst/>
          </a:prstGeom>
        </p:spPr>
        <p:txBody>
          <a:bodyPr lIns="91437" tIns="91437" rIns="91437" bIns="91437"/>
          <a:lstStyle>
            <a:lvl1pPr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9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>
            <a:lvl1pPr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3pPr marL="1574800" indent="-660400">
              <a:buClr>
                <a:srgbClr val="330072">
                  <a:alpha val="25350"/>
                </a:srgbClr>
              </a:buClr>
            </a:lvl3pPr>
            <a:lvl4pPr marL="2057400" indent="-685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Rectangle"/>
          <p:cNvSpPr/>
          <p:nvPr/>
        </p:nvSpPr>
        <p:spPr>
          <a:xfrm>
            <a:off x="-23702" y="13159139"/>
            <a:ext cx="24431404" cy="562810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79574" y="3362326"/>
            <a:ext cx="10315580" cy="164782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sz="4800" b="1"/>
            </a:lvl1pPr>
            <a:lvl2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2pPr>
            <a:lvl3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3pPr>
            <a:lvl4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4pPr>
            <a:lvl5pPr marL="0" indent="0">
              <a:buClrTx/>
              <a:buSzTx/>
              <a:buFontTx/>
              <a:buNone/>
              <a:defRPr sz="4800" b="1"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344400" y="3362326"/>
            <a:ext cx="10366376" cy="1647827"/>
          </a:xfrm>
          <a:prstGeom prst="rect">
            <a:avLst/>
          </a:prstGeom>
          <a:ln w="12700"/>
        </p:spPr>
        <p:txBody>
          <a:bodyPr anchor="b"/>
          <a:lstStyle/>
          <a:p>
            <a:pPr marL="457200" indent="-457200">
              <a:buClrTx/>
              <a:buSzPct val="100000"/>
              <a:defRPr sz="5600"/>
            </a:pPr>
            <a:endParaRPr/>
          </a:p>
        </p:txBody>
      </p:sp>
      <p:sp>
        <p:nvSpPr>
          <p:cNvPr id="50" name="Title Text"/>
          <p:cNvSpPr txBox="1"/>
          <p:nvPr/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6" tIns="91436" rIns="91436" bIns="91436" anchor="ctr">
            <a:normAutofit/>
          </a:bodyPr>
          <a:lstStyle>
            <a:lvl1pPr defTabSz="1828800">
              <a:spcBef>
                <a:spcPts val="0"/>
              </a:spcBef>
              <a:defRPr sz="9000" b="0" cap="none">
                <a:solidFill>
                  <a:srgbClr val="33007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33399" indent="-533399"/>
            <a:lvl3pPr>
              <a:buClr>
                <a:srgbClr val="330072">
                  <a:alpha val="24381"/>
                </a:srgbClr>
              </a:buClr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1679574" y="914400"/>
            <a:ext cx="7864480" cy="32004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366374" y="1974850"/>
            <a:ext cx="12344405" cy="9747250"/>
          </a:xfrm>
          <a:prstGeom prst="rect">
            <a:avLst/>
          </a:prstGeom>
        </p:spPr>
        <p:txBody>
          <a:bodyPr/>
          <a:lstStyle>
            <a:lvl3pPr marL="1524000" indent="-609600">
              <a:buClr>
                <a:srgbClr val="330072">
                  <a:alpha val="24743"/>
                </a:srgbClr>
              </a:buClr>
              <a:defRPr sz="5000"/>
            </a:lvl3pPr>
            <a:lvl4pPr marL="2103120" indent="-731520"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560320" indent="-731520">
              <a:defRPr>
                <a:latin typeface="Roboto"/>
                <a:ea typeface="Roboto"/>
                <a:cs typeface="Roboto"/>
                <a:sym typeface="Roboto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679574" y="4114800"/>
            <a:ext cx="7864476" cy="7623176"/>
          </a:xfrm>
          <a:prstGeom prst="rect">
            <a:avLst/>
          </a:prstGeom>
          <a:ln w="12700"/>
        </p:spPr>
        <p:txBody>
          <a:bodyPr/>
          <a:lstStyle/>
          <a:p>
            <a:pPr marL="457199" indent="-457199">
              <a:buClrTx/>
              <a:buSzPct val="100000"/>
            </a:pPr>
            <a:endParaRPr/>
          </a:p>
        </p:txBody>
      </p:sp>
      <p:sp>
        <p:nvSpPr>
          <p:cNvPr id="98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/>
          <a:lstStyle>
            <a:lvl1pPr marL="489857" indent="-489857">
              <a:buClr>
                <a:srgbClr val="330072">
                  <a:alpha val="50000"/>
                </a:srgbClr>
              </a:buClr>
              <a:buSzPct val="100000"/>
              <a:defRPr>
                <a:latin typeface="Roboto Light"/>
                <a:ea typeface="Roboto Light"/>
                <a:cs typeface="Roboto Light"/>
                <a:sym typeface="Roboto Light"/>
              </a:defRPr>
            </a:lvl1pPr>
            <a:lvl2pPr marL="1028700" indent="-571500">
              <a:buSzPct val="100000"/>
            </a:lvl2pPr>
            <a:lvl3pPr marL="1600195" indent="-685795">
              <a:buClr>
                <a:srgbClr val="330072">
                  <a:alpha val="50000"/>
                </a:srgbClr>
              </a:buClr>
              <a:buSzPct val="100000"/>
            </a:lvl3pPr>
            <a:lvl4pPr marL="2133600" indent="-762000">
              <a:buSzPct val="90000"/>
              <a:defRPr sz="6000"/>
            </a:lvl4pPr>
            <a:lvl5pPr marL="2590800" indent="-762000">
              <a:buSzPct val="100000"/>
              <a:defRPr sz="6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Rectangle"/>
          <p:cNvSpPr/>
          <p:nvPr/>
        </p:nvSpPr>
        <p:spPr>
          <a:xfrm>
            <a:off x="-23702" y="13153093"/>
            <a:ext cx="24431404" cy="568856"/>
          </a:xfrm>
          <a:prstGeom prst="rect">
            <a:avLst/>
          </a:prstGeom>
          <a:solidFill>
            <a:srgbClr val="685BC7">
              <a:alpha val="50000"/>
            </a:srgbClr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Box 59"/>
          <p:cNvSpPr txBox="1"/>
          <p:nvPr/>
        </p:nvSpPr>
        <p:spPr>
          <a:xfrm>
            <a:off x="1030485" y="13174214"/>
            <a:ext cx="3374059" cy="17281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200">
                <a:solidFill>
                  <a:srgbClr val="5F5F5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© 2017 WIND RIVER. ALL RIGHTS RESERVED.</a:t>
            </a:r>
          </a:p>
        </p:txBody>
      </p:sp>
      <p:sp>
        <p:nvSpPr>
          <p:cNvPr id="128" name="TextBox 1"/>
          <p:cNvSpPr txBox="1"/>
          <p:nvPr/>
        </p:nvSpPr>
        <p:spPr>
          <a:xfrm>
            <a:off x="6234538" y="12940154"/>
            <a:ext cx="4897540" cy="68832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10" tIns="121910" rIns="121910" bIns="121910">
            <a:spAutoFit/>
          </a:bodyPr>
          <a:lstStyle>
            <a:lvl1pPr>
              <a:spcBef>
                <a:spcPts val="1600"/>
              </a:spcBef>
            </a:lvl1pPr>
          </a:lstStyle>
          <a:p>
            <a:r>
              <a:t>Copyright Daniel Biber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940597" y="12437115"/>
            <a:ext cx="534603" cy="5511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9495008" y="0"/>
            <a:ext cx="4888997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6" tIns="91436" rIns="91436" bIns="91436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36" tIns="91436" rIns="91436" bIns="91436">
            <a:normAutofit/>
          </a:bodyPr>
          <a:lstStyle>
            <a:lvl2pPr marL="990600" indent="-533400">
              <a:buClr>
                <a:srgbClr val="330072">
                  <a:alpha val="50000"/>
                </a:srgbClr>
              </a:buClr>
              <a:buSzPct val="120000"/>
              <a:defRPr>
                <a:latin typeface="Roboto Light"/>
                <a:ea typeface="Roboto Light"/>
                <a:cs typeface="Roboto Light"/>
                <a:sym typeface="Roboto Light"/>
              </a:defRPr>
            </a:lvl2pPr>
            <a:lvl3pPr marL="1676400" indent="-762000">
              <a:buClr>
                <a:srgbClr val="330072">
                  <a:alpha val="24957"/>
                </a:srgbClr>
              </a:buClr>
              <a:buSzPct val="120000"/>
              <a:defRPr>
                <a:latin typeface="Roboto Light"/>
                <a:ea typeface="Roboto Light"/>
                <a:cs typeface="Roboto Light"/>
                <a:sym typeface="Roboto Light"/>
              </a:defRPr>
            </a:lvl3pPr>
            <a:lvl4pPr marL="2006600" indent="-635000">
              <a:buClr>
                <a:srgbClr val="330072">
                  <a:alpha val="50000"/>
                </a:srgbClr>
              </a:buClr>
              <a:buSzPct val="100000"/>
              <a:defRPr sz="4500">
                <a:latin typeface="Roboto Light"/>
                <a:ea typeface="Roboto Light"/>
                <a:cs typeface="Roboto Light"/>
                <a:sym typeface="Roboto Light"/>
              </a:defRPr>
            </a:lvl4pPr>
            <a:lvl5pPr marL="2514600" indent="-685800">
              <a:buClr>
                <a:srgbClr val="330072">
                  <a:alpha val="50000"/>
                </a:srgbClr>
              </a:buClr>
              <a:buSzPct val="90000"/>
              <a:defRPr sz="4500">
                <a:latin typeface="Roboto Light"/>
                <a:ea typeface="Roboto Light"/>
                <a:cs typeface="Roboto Light"/>
                <a:sym typeface="Roboto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Rectangle"/>
          <p:cNvSpPr/>
          <p:nvPr/>
        </p:nvSpPr>
        <p:spPr>
          <a:xfrm>
            <a:off x="-23702" y="13511446"/>
            <a:ext cx="24431404" cy="203438"/>
          </a:xfrm>
          <a:prstGeom prst="rect">
            <a:avLst/>
          </a:prstGeom>
          <a:solidFill>
            <a:srgbClr val="330072"/>
          </a:solidFill>
          <a:ln w="12700">
            <a:miter lim="400000"/>
          </a:ln>
        </p:spPr>
        <p:txBody>
          <a:bodyPr lIns="91436" tIns="91436" rIns="91436" bIns="91436" anchor="ctr"/>
          <a:lstStyle/>
          <a:p>
            <a:pPr defTabSz="1828800">
              <a:lnSpc>
                <a:spcPct val="100000"/>
              </a:lnSpc>
              <a:spcBef>
                <a:spcPts val="0"/>
              </a:spcBef>
              <a:defRPr sz="3600" b="0" cap="none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172999" y="12802239"/>
            <a:ext cx="534603" cy="551173"/>
          </a:xfrm>
          <a:prstGeom prst="rect">
            <a:avLst/>
          </a:prstGeom>
          <a:ln w="25400">
            <a:miter lim="400000"/>
          </a:ln>
        </p:spPr>
        <p:txBody>
          <a:bodyPr wrap="none" lIns="91436" tIns="91436" rIns="91436" bIns="91436" anchor="ctr">
            <a:spAutoFit/>
          </a:bodyPr>
          <a:lstStyle>
            <a:lvl1pPr algn="r" defTabSz="1828800">
              <a:lnSpc>
                <a:spcPct val="100000"/>
              </a:lnSpc>
              <a:spcBef>
                <a:spcPts val="0"/>
              </a:spcBef>
              <a:defRPr sz="2400" b="0" cap="none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  <p:sldLayoutId id="2147483666" r:id="rId14"/>
    <p:sldLayoutId id="2147483667" r:id="rId15"/>
    <p:sldLayoutId id="2147483668" r:id="rId16"/>
    <p:sldLayoutId id="2147483669" r:id="rId17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ln>
            <a:noFill/>
          </a:ln>
          <a:solidFill>
            <a:srgbClr val="330072"/>
          </a:solidFill>
          <a:uFillTx/>
          <a:latin typeface="Roboto Medium"/>
          <a:ea typeface="Roboto Medium"/>
          <a:cs typeface="Roboto Medium"/>
          <a:sym typeface="Roboto Medium"/>
        </a:defRPr>
      </a:lvl9pPr>
    </p:titleStyle>
    <p:bodyStyle>
      <a:lvl1pPr marL="533400" marR="0" indent="-5334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2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1pPr>
      <a:lvl2pPr marL="1028700" marR="0" indent="-5715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2pPr>
      <a:lvl3pPr marL="1600195" marR="0" indent="-685795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3pPr>
      <a:lvl4pPr marL="21336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9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4pPr>
      <a:lvl5pPr marL="25908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5pPr>
      <a:lvl6pPr marL="30480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6pPr>
      <a:lvl7pPr marL="35052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7pPr>
      <a:lvl8pPr marL="39624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8pPr>
      <a:lvl9pPr marL="4419600" marR="0" indent="-762000" algn="l" defTabSz="1828800" latinLnBrk="0">
        <a:lnSpc>
          <a:spcPct val="90000"/>
        </a:lnSpc>
        <a:spcBef>
          <a:spcPts val="2000"/>
        </a:spcBef>
        <a:spcAft>
          <a:spcPts val="0"/>
        </a:spcAft>
        <a:buClr>
          <a:srgbClr val="330072"/>
        </a:buClr>
        <a:buSzPct val="100000"/>
        <a:buFont typeface="Arial"/>
        <a:buChar char="•"/>
        <a:tabLst/>
        <a:defRPr sz="6000" b="0" i="0" u="none" strike="noStrike" cap="none" spc="0" baseline="0">
          <a:ln>
            <a:noFill/>
          </a:ln>
          <a:solidFill>
            <a:srgbClr val="000000"/>
          </a:solidFill>
          <a:uFillTx/>
          <a:latin typeface="Roboto"/>
          <a:ea typeface="Roboto"/>
          <a:cs typeface="Roboto"/>
          <a:sym typeface="Roboto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Robot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tif"/><Relationship Id="rId5" Type="http://schemas.openxmlformats.org/officeDocument/2006/relationships/image" Target="../media/image6.tif"/><Relationship Id="rId4" Type="http://schemas.openxmlformats.org/officeDocument/2006/relationships/image" Target="../media/image5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Application Management</a:t>
            </a:r>
            <a:endParaRPr dirty="0"/>
          </a:p>
        </p:txBody>
      </p:sp>
      <p:sp>
        <p:nvSpPr>
          <p:cNvPr id="754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548640" y="3132305"/>
            <a:ext cx="11643360" cy="9533107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Helm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Helm Charts help you define, install, and upgrade even the most complex Kubernetes application.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Template based approach to Kubernetes configuration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System and User overrides combined to provide final deployment configuration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Flux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Manages the dependencies between multiple Helm Charts and expression of those relationships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Static and default configuration attributes</a:t>
            </a:r>
          </a:p>
          <a:p>
            <a:pPr marL="461068" indent="-461068" defTabSz="1598371">
              <a:spcBef>
                <a:spcPts val="1600"/>
              </a:spcBef>
              <a:defRPr sz="5520"/>
            </a:pPr>
            <a:r>
              <a:rPr lang="en-US" dirty="0"/>
              <a:t>Application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Curated software bundle of Flux manifests, Helm charts and Helm system plugins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Application-specific Plugin support for customized behavior (e.g., intelligent helm override defaults based on system configuration)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Application lifecycle coordinated by Configuration Management</a:t>
            </a:r>
          </a:p>
          <a:p>
            <a:pPr marL="1604069" lvl="2" indent="-461068" defTabSz="1598371">
              <a:spcBef>
                <a:spcPts val="1600"/>
              </a:spcBef>
              <a:defRPr sz="5520"/>
            </a:pPr>
            <a:r>
              <a:rPr lang="en-US" dirty="0"/>
              <a:t>User uploads, applies / removes application with single command operations</a:t>
            </a:r>
          </a:p>
        </p:txBody>
      </p:sp>
      <p:grpSp>
        <p:nvGrpSpPr>
          <p:cNvPr id="724" name="Group 723">
            <a:extLst>
              <a:ext uri="{FF2B5EF4-FFF2-40B4-BE49-F238E27FC236}">
                <a16:creationId xmlns:a16="http://schemas.microsoft.com/office/drawing/2014/main" id="{C85A9F3E-0833-7975-CBA7-4F7FAC5D0747}"/>
              </a:ext>
            </a:extLst>
          </p:cNvPr>
          <p:cNvGrpSpPr/>
          <p:nvPr/>
        </p:nvGrpSpPr>
        <p:grpSpPr>
          <a:xfrm>
            <a:off x="13388985" y="4463028"/>
            <a:ext cx="9318615" cy="6400044"/>
            <a:chOff x="13388985" y="3566916"/>
            <a:chExt cx="5678389" cy="3555519"/>
          </a:xfrm>
        </p:grpSpPr>
        <p:sp>
          <p:nvSpPr>
            <p:cNvPr id="43" name="Rectangle">
              <a:extLst>
                <a:ext uri="{FF2B5EF4-FFF2-40B4-BE49-F238E27FC236}">
                  <a16:creationId xmlns:a16="http://schemas.microsoft.com/office/drawing/2014/main" id="{57A9A4CE-DDD2-40F7-59B3-76B192575657}"/>
                </a:ext>
              </a:extLst>
            </p:cNvPr>
            <p:cNvSpPr/>
            <p:nvPr/>
          </p:nvSpPr>
          <p:spPr>
            <a:xfrm>
              <a:off x="13388986" y="3566916"/>
              <a:ext cx="5678388" cy="355551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1CE4D0"/>
              </a:solidFill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marL="0" marR="0" lvl="0" indent="0" algn="ctr" defTabSz="1219215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44" name="Controller Node">
              <a:extLst>
                <a:ext uri="{FF2B5EF4-FFF2-40B4-BE49-F238E27FC236}">
                  <a16:creationId xmlns:a16="http://schemas.microsoft.com/office/drawing/2014/main" id="{044EAE86-5A74-556D-7726-FD6FA871A5DD}"/>
                </a:ext>
              </a:extLst>
            </p:cNvPr>
            <p:cNvSpPr txBox="1"/>
            <p:nvPr/>
          </p:nvSpPr>
          <p:spPr>
            <a:xfrm>
              <a:off x="13388985" y="3666314"/>
              <a:ext cx="5678389" cy="256475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 defTabSz="1219215">
                <a:lnSpc>
                  <a:spcPct val="100000"/>
                </a:lnSpc>
                <a:spcBef>
                  <a:spcPts val="0"/>
                </a:spcBef>
                <a:defRPr sz="3200" b="0" cap="none"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sz="2400" kern="1200">
                  <a:solidFill>
                    <a:prstClr val="black"/>
                  </a:solidFill>
                  <a:latin typeface="Arial"/>
                </a:rPr>
                <a:t>Controller Node</a:t>
              </a:r>
            </a:p>
          </p:txBody>
        </p:sp>
        <p:sp>
          <p:nvSpPr>
            <p:cNvPr id="45" name="Line">
              <a:extLst>
                <a:ext uri="{FF2B5EF4-FFF2-40B4-BE49-F238E27FC236}">
                  <a16:creationId xmlns:a16="http://schemas.microsoft.com/office/drawing/2014/main" id="{A31F1330-B597-3E35-58D3-D640B98C58F8}"/>
                </a:ext>
              </a:extLst>
            </p:cNvPr>
            <p:cNvSpPr/>
            <p:nvPr/>
          </p:nvSpPr>
          <p:spPr>
            <a:xfrm>
              <a:off x="16086346" y="4131172"/>
              <a:ext cx="757118" cy="781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80" y="21600"/>
                  </a:moveTo>
                  <a:lnTo>
                    <a:pt x="18700" y="18811"/>
                  </a:lnTo>
                  <a:lnTo>
                    <a:pt x="21146" y="18506"/>
                  </a:lnTo>
                  <a:lnTo>
                    <a:pt x="1798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576" y="0"/>
                  </a:lnTo>
                  <a:lnTo>
                    <a:pt x="21600" y="18280"/>
                  </a:lnTo>
                </a:path>
              </a:pathLst>
            </a:custGeom>
            <a:solidFill>
              <a:srgbClr val="30E4D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marL="0" marR="0" lvl="0" indent="0" algn="ctr" defTabSz="1828823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2100" b="0" cap="none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kumimoji="0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endParaRPr>
            </a:p>
          </p:txBody>
        </p:sp>
        <p:sp>
          <p:nvSpPr>
            <p:cNvPr id="46" name="Armada Manifest">
              <a:extLst>
                <a:ext uri="{FF2B5EF4-FFF2-40B4-BE49-F238E27FC236}">
                  <a16:creationId xmlns:a16="http://schemas.microsoft.com/office/drawing/2014/main" id="{AF3AEAA6-4EA9-B2F2-7526-CBD5F8AFD862}"/>
                </a:ext>
              </a:extLst>
            </p:cNvPr>
            <p:cNvSpPr txBox="1"/>
            <p:nvPr/>
          </p:nvSpPr>
          <p:spPr>
            <a:xfrm>
              <a:off x="16169779" y="4367834"/>
              <a:ext cx="590252" cy="307767"/>
            </a:xfrm>
            <a:prstGeom prst="rect">
              <a:avLst/>
            </a:prstGeom>
            <a:solidFill>
              <a:srgbClr val="30E4D0"/>
            </a:solidFill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91436" tIns="91436" rIns="91436" bIns="91436" numCol="1" anchor="ctr">
              <a:spAutoFit/>
            </a:bodyPr>
            <a:lstStyle>
              <a:lvl1pPr algn="ctr" defTabSz="1828823">
                <a:lnSpc>
                  <a:spcPct val="100000"/>
                </a:lnSpc>
                <a:spcBef>
                  <a:spcPts val="0"/>
                </a:spcBef>
                <a:defRPr sz="2100" cap="none"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lang="en-US" sz="1200" b="0" kern="12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Flux</a:t>
              </a:r>
              <a:r>
                <a:rPr sz="1200" b="0" kern="12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Manifest</a:t>
              </a:r>
            </a:p>
          </p:txBody>
        </p:sp>
        <p:sp>
          <p:nvSpPr>
            <p:cNvPr id="47" name="Shape">
              <a:extLst>
                <a:ext uri="{FF2B5EF4-FFF2-40B4-BE49-F238E27FC236}">
                  <a16:creationId xmlns:a16="http://schemas.microsoft.com/office/drawing/2014/main" id="{39B9C6AB-660A-0DF8-712B-AA92549F6B16}"/>
                </a:ext>
              </a:extLst>
            </p:cNvPr>
            <p:cNvSpPr/>
            <p:nvPr/>
          </p:nvSpPr>
          <p:spPr>
            <a:xfrm>
              <a:off x="14853759" y="4107510"/>
              <a:ext cx="757939" cy="781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8114"/>
                  </a:lnTo>
                  <a:lnTo>
                    <a:pt x="180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algn="ctr" defTabSz="1828823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 sz="3200" b="0" cap="none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5400" b="0" kern="1200" cap="none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endParaRPr>
            </a:p>
          </p:txBody>
        </p:sp>
        <p:sp>
          <p:nvSpPr>
            <p:cNvPr id="48" name="Rectangle">
              <a:extLst>
                <a:ext uri="{FF2B5EF4-FFF2-40B4-BE49-F238E27FC236}">
                  <a16:creationId xmlns:a16="http://schemas.microsoft.com/office/drawing/2014/main" id="{E87D9FB6-21C0-A594-DE2A-8A9C54C20363}"/>
                </a:ext>
              </a:extLst>
            </p:cNvPr>
            <p:cNvSpPr/>
            <p:nvPr/>
          </p:nvSpPr>
          <p:spPr>
            <a:xfrm>
              <a:off x="14853759" y="4106638"/>
              <a:ext cx="757118" cy="34349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algn="ctr" defTabSz="1219215" fontAlgn="base" hangingPunct="1">
                <a:lnSpc>
                  <a:spcPct val="100000"/>
                </a:lnSpc>
                <a:spcBef>
                  <a:spcPts val="1600"/>
                </a:spcBef>
                <a:spcAft>
                  <a:spcPct val="0"/>
                </a:spcAft>
                <a:defRPr/>
              </a:pPr>
              <a:endParaRPr sz="3600" b="0" kern="1200" cap="none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9" name=".tar.gz">
              <a:extLst>
                <a:ext uri="{FF2B5EF4-FFF2-40B4-BE49-F238E27FC236}">
                  <a16:creationId xmlns:a16="http://schemas.microsoft.com/office/drawing/2014/main" id="{DD41C79D-C917-8BDA-7433-70CC6A114717}"/>
                </a:ext>
              </a:extLst>
            </p:cNvPr>
            <p:cNvSpPr txBox="1"/>
            <p:nvPr/>
          </p:nvSpPr>
          <p:spPr>
            <a:xfrm>
              <a:off x="14838656" y="4106638"/>
              <a:ext cx="781090" cy="245571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36000" tIns="36000" rIns="36000" bIns="36000" numCol="1" anchor="t">
              <a:spAutoFit/>
            </a:bodyPr>
            <a:lstStyle>
              <a:lvl1pPr algn="ctr" defTabSz="1219215">
                <a:spcBef>
                  <a:spcPts val="1600"/>
                </a:spcBef>
                <a:defRPr sz="3700" b="0" cap="none">
                  <a:solidFill>
                    <a:srgbClr val="342071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lnSpc>
                  <a:spcPct val="100000"/>
                </a:lnSpc>
                <a:spcAft>
                  <a:spcPct val="0"/>
                </a:spcAft>
                <a:defRPr/>
              </a:pPr>
              <a:r>
                <a:rPr sz="2400" kern="1200">
                  <a:latin typeface="Arial"/>
                </a:rPr>
                <a:t>.</a:t>
              </a:r>
              <a:r>
                <a:rPr sz="2400" kern="1200" err="1">
                  <a:latin typeface="Arial"/>
                </a:rPr>
                <a:t>tar.gz</a:t>
              </a:r>
              <a:endParaRPr sz="2400" kern="1200">
                <a:latin typeface="Arial"/>
              </a:endParaRPr>
            </a:p>
          </p:txBody>
        </p:sp>
        <p:sp>
          <p:nvSpPr>
            <p:cNvPr id="50" name="TextBox 46">
              <a:extLst>
                <a:ext uri="{FF2B5EF4-FFF2-40B4-BE49-F238E27FC236}">
                  <a16:creationId xmlns:a16="http://schemas.microsoft.com/office/drawing/2014/main" id="{889D8F24-670A-67AA-4534-46117D347340}"/>
                </a:ext>
              </a:extLst>
            </p:cNvPr>
            <p:cNvSpPr txBox="1"/>
            <p:nvPr/>
          </p:nvSpPr>
          <p:spPr>
            <a:xfrm>
              <a:off x="14751980" y="5461449"/>
              <a:ext cx="915853" cy="307771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none" lIns="121920" tIns="121920" rIns="121920" bIns="121920" numCol="1" anchor="t">
              <a:spAutoFit/>
            </a:bodyPr>
            <a:lstStyle>
              <a:lvl1pPr defTabSz="1219215">
                <a:spcBef>
                  <a:spcPts val="1600"/>
                </a:spcBef>
                <a:defRPr sz="2700" cap="none"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lnSpc>
                  <a:spcPct val="100000"/>
                </a:lnSpc>
                <a:spcAft>
                  <a:spcPct val="0"/>
                </a:spcAft>
                <a:defRPr/>
              </a:pPr>
              <a:r>
                <a:rPr sz="2000" b="0" kern="1200" dirty="0">
                  <a:solidFill>
                    <a:prstClr val="black"/>
                  </a:solidFill>
                  <a:latin typeface="Arial"/>
                </a:rPr>
                <a:t>Application</a:t>
              </a:r>
            </a:p>
          </p:txBody>
        </p:sp>
        <p:sp>
          <p:nvSpPr>
            <p:cNvPr id="51" name="Shape">
              <a:extLst>
                <a:ext uri="{FF2B5EF4-FFF2-40B4-BE49-F238E27FC236}">
                  <a16:creationId xmlns:a16="http://schemas.microsoft.com/office/drawing/2014/main" id="{747027A3-B1AA-805F-2F03-36E89DDDE08F}"/>
                </a:ext>
              </a:extLst>
            </p:cNvPr>
            <p:cNvSpPr/>
            <p:nvPr/>
          </p:nvSpPr>
          <p:spPr>
            <a:xfrm>
              <a:off x="16002599" y="6417032"/>
              <a:ext cx="926413" cy="460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700"/>
                  </a:moveTo>
                  <a:cubicBezTo>
                    <a:pt x="0" y="1209"/>
                    <a:pt x="4835" y="0"/>
                    <a:pt x="10800" y="0"/>
                  </a:cubicBezTo>
                  <a:cubicBezTo>
                    <a:pt x="16765" y="0"/>
                    <a:pt x="21600" y="1209"/>
                    <a:pt x="21600" y="2700"/>
                  </a:cubicBezTo>
                  <a:lnTo>
                    <a:pt x="21600" y="18900"/>
                  </a:lnTo>
                  <a:cubicBezTo>
                    <a:pt x="21600" y="20391"/>
                    <a:pt x="16765" y="21600"/>
                    <a:pt x="10800" y="21600"/>
                  </a:cubicBezTo>
                  <a:cubicBezTo>
                    <a:pt x="4835" y="21600"/>
                    <a:pt x="0" y="20391"/>
                    <a:pt x="0" y="18900"/>
                  </a:cubicBezTo>
                  <a:close/>
                </a:path>
              </a:pathLst>
            </a:custGeom>
            <a:solidFill>
              <a:srgbClr val="30E4D0"/>
            </a:solidFill>
            <a:ln w="12700" cap="flat">
              <a:solidFill>
                <a:srgbClr val="FFFFFF"/>
              </a:solidFill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marL="0" marR="0" lvl="0" indent="0" algn="ctr" defTabSz="1219215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2800" b="0" cap="none">
                  <a:latin typeface="+mn-lt"/>
                  <a:ea typeface="+mn-ea"/>
                  <a:cs typeface="+mn-cs"/>
                  <a:sym typeface="Calibri"/>
                </a:defRPr>
              </a:pPr>
              <a:endParaRPr kumimoji="0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52" name="Oval">
              <a:extLst>
                <a:ext uri="{FF2B5EF4-FFF2-40B4-BE49-F238E27FC236}">
                  <a16:creationId xmlns:a16="http://schemas.microsoft.com/office/drawing/2014/main" id="{1C9A8E58-8BB3-C01D-6B7F-E0F2AB5E9102}"/>
                </a:ext>
              </a:extLst>
            </p:cNvPr>
            <p:cNvSpPr/>
            <p:nvPr/>
          </p:nvSpPr>
          <p:spPr>
            <a:xfrm>
              <a:off x="16002599" y="6417031"/>
              <a:ext cx="926413" cy="115072"/>
            </a:xfrm>
            <a:prstGeom prst="ellipse">
              <a:avLst/>
            </a:prstGeom>
            <a:solidFill>
              <a:srgbClr val="30E4D0"/>
            </a:solidFill>
            <a:ln w="12700" cap="flat">
              <a:solidFill>
                <a:srgbClr val="FFFFFF"/>
              </a:solidFill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marL="0" marR="0" lvl="0" indent="0" algn="ctr" defTabSz="1219215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2800" b="0" cap="none">
                  <a:latin typeface="+mn-lt"/>
                  <a:ea typeface="+mn-ea"/>
                  <a:cs typeface="+mn-cs"/>
                  <a:sym typeface="Calibri"/>
                </a:defRPr>
              </a:pPr>
              <a:endParaRPr kumimoji="0" sz="4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53" name="DB">
              <a:extLst>
                <a:ext uri="{FF2B5EF4-FFF2-40B4-BE49-F238E27FC236}">
                  <a16:creationId xmlns:a16="http://schemas.microsoft.com/office/drawing/2014/main" id="{30D2FF4D-E713-154E-9AC9-EB931FF7F8BC}"/>
                </a:ext>
              </a:extLst>
            </p:cNvPr>
            <p:cNvSpPr txBox="1"/>
            <p:nvPr/>
          </p:nvSpPr>
          <p:spPr>
            <a:xfrm>
              <a:off x="16002599" y="6547703"/>
              <a:ext cx="926412" cy="256475"/>
            </a:xfrm>
            <a:prstGeom prst="rect">
              <a:avLst/>
            </a:prstGeom>
            <a:solidFill>
              <a:srgbClr val="30E4D0"/>
            </a:solidFill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1219215">
                <a:lnSpc>
                  <a:spcPct val="100000"/>
                </a:lnSpc>
                <a:spcBef>
                  <a:spcPts val="0"/>
                </a:spcBef>
                <a:defRPr sz="2800" b="0" cap="none"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sz="2400" kern="1200">
                  <a:solidFill>
                    <a:prstClr val="black"/>
                  </a:solidFill>
                  <a:latin typeface="Arial"/>
                </a:rPr>
                <a:t>DB</a:t>
              </a:r>
            </a:p>
          </p:txBody>
        </p:sp>
        <p:sp>
          <p:nvSpPr>
            <p:cNvPr id="54" name="Straight Arrow Connector 48">
              <a:extLst>
                <a:ext uri="{FF2B5EF4-FFF2-40B4-BE49-F238E27FC236}">
                  <a16:creationId xmlns:a16="http://schemas.microsoft.com/office/drawing/2014/main" id="{2249D2B0-EEB1-334D-EAD4-411E90F8DB9F}"/>
                </a:ext>
              </a:extLst>
            </p:cNvPr>
            <p:cNvSpPr/>
            <p:nvPr/>
          </p:nvSpPr>
          <p:spPr>
            <a:xfrm>
              <a:off x="16852334" y="4453573"/>
              <a:ext cx="321532" cy="1"/>
            </a:xfrm>
            <a:prstGeom prst="line">
              <a:avLst/>
            </a:pr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55" name="Straight Arrow Connector 50">
              <a:extLst>
                <a:ext uri="{FF2B5EF4-FFF2-40B4-BE49-F238E27FC236}">
                  <a16:creationId xmlns:a16="http://schemas.microsoft.com/office/drawing/2014/main" id="{08D89A3E-FC52-DCB1-1316-A2C5D27A5F5A}"/>
                </a:ext>
              </a:extLst>
            </p:cNvPr>
            <p:cNvSpPr/>
            <p:nvPr/>
          </p:nvSpPr>
          <p:spPr>
            <a:xfrm>
              <a:off x="16875844" y="5280662"/>
              <a:ext cx="321532" cy="1"/>
            </a:xfrm>
            <a:prstGeom prst="line">
              <a:avLst/>
            </a:pr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56" name="Straight Arrow Connector 62">
              <a:extLst>
                <a:ext uri="{FF2B5EF4-FFF2-40B4-BE49-F238E27FC236}">
                  <a16:creationId xmlns:a16="http://schemas.microsoft.com/office/drawing/2014/main" id="{D2CFDCC0-B717-49B7-6315-F885ACEDDBF9}"/>
                </a:ext>
              </a:extLst>
            </p:cNvPr>
            <p:cNvSpPr/>
            <p:nvPr/>
          </p:nvSpPr>
          <p:spPr>
            <a:xfrm>
              <a:off x="15613120" y="6424115"/>
              <a:ext cx="389480" cy="101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0"/>
                  </a:lnTo>
                </a:path>
              </a:pathLst>
            </a:cu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7" name="Straight Arrow Connector 70">
              <a:extLst>
                <a:ext uri="{FF2B5EF4-FFF2-40B4-BE49-F238E27FC236}">
                  <a16:creationId xmlns:a16="http://schemas.microsoft.com/office/drawing/2014/main" id="{B69A0EB7-F518-2EF5-1F66-ECA96845D866}"/>
                </a:ext>
              </a:extLst>
            </p:cNvPr>
            <p:cNvSpPr/>
            <p:nvPr/>
          </p:nvSpPr>
          <p:spPr>
            <a:xfrm flipV="1">
              <a:off x="15610708" y="4547107"/>
              <a:ext cx="423047" cy="1619906"/>
            </a:xfrm>
            <a:prstGeom prst="line">
              <a:avLst/>
            </a:pr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pic>
          <p:nvPicPr>
            <p:cNvPr id="58" name="Graphic 78" descr="Graphic 78">
              <a:extLst>
                <a:ext uri="{FF2B5EF4-FFF2-40B4-BE49-F238E27FC236}">
                  <a16:creationId xmlns:a16="http://schemas.microsoft.com/office/drawing/2014/main" id="{DFD421A2-6206-8BFB-8319-E80C0E5EE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-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3534493" y="3986129"/>
              <a:ext cx="1057142" cy="10571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9" name="TextBox 83">
              <a:extLst>
                <a:ext uri="{FF2B5EF4-FFF2-40B4-BE49-F238E27FC236}">
                  <a16:creationId xmlns:a16="http://schemas.microsoft.com/office/drawing/2014/main" id="{079CB5ED-4085-620F-6F5B-33CE8A709BF8}"/>
                </a:ext>
              </a:extLst>
            </p:cNvPr>
            <p:cNvSpPr txBox="1"/>
            <p:nvPr/>
          </p:nvSpPr>
          <p:spPr>
            <a:xfrm>
              <a:off x="13554664" y="5459027"/>
              <a:ext cx="1079956" cy="307771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none" lIns="121920" tIns="121920" rIns="121920" bIns="121920" numCol="1" anchor="t">
              <a:spAutoFit/>
            </a:bodyPr>
            <a:lstStyle>
              <a:lvl1pPr defTabSz="1219215">
                <a:spcBef>
                  <a:spcPts val="1600"/>
                </a:spcBef>
                <a:defRPr sz="2700" cap="none"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lnSpc>
                  <a:spcPct val="100000"/>
                </a:lnSpc>
                <a:spcAft>
                  <a:spcPct val="0"/>
                </a:spcAft>
                <a:defRPr/>
              </a:pPr>
              <a:r>
                <a:rPr sz="2000" b="0" kern="1200">
                  <a:solidFill>
                    <a:prstClr val="black"/>
                  </a:solidFill>
                  <a:latin typeface="Arial"/>
                </a:rPr>
                <a:t>Configuration</a:t>
              </a:r>
            </a:p>
          </p:txBody>
        </p:sp>
        <p:sp>
          <p:nvSpPr>
            <p:cNvPr id="60" name="Straight Arrow Connector 104">
              <a:extLst>
                <a:ext uri="{FF2B5EF4-FFF2-40B4-BE49-F238E27FC236}">
                  <a16:creationId xmlns:a16="http://schemas.microsoft.com/office/drawing/2014/main" id="{41E6536A-C44C-F97E-C772-0276EB5AA828}"/>
                </a:ext>
              </a:extLst>
            </p:cNvPr>
            <p:cNvSpPr/>
            <p:nvPr/>
          </p:nvSpPr>
          <p:spPr>
            <a:xfrm flipV="1">
              <a:off x="15610710" y="5737194"/>
              <a:ext cx="345784" cy="429817"/>
            </a:xfrm>
            <a:prstGeom prst="line">
              <a:avLst/>
            </a:pr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61" name="Rounded Rectangle">
              <a:extLst>
                <a:ext uri="{FF2B5EF4-FFF2-40B4-BE49-F238E27FC236}">
                  <a16:creationId xmlns:a16="http://schemas.microsoft.com/office/drawing/2014/main" id="{A6778E3B-5C8F-025D-7B97-8D92ADEBF9D6}"/>
                </a:ext>
              </a:extLst>
            </p:cNvPr>
            <p:cNvSpPr/>
            <p:nvPr/>
          </p:nvSpPr>
          <p:spPr>
            <a:xfrm>
              <a:off x="17199097" y="4961975"/>
              <a:ext cx="1544107" cy="432375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defTabSz="1219215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3600" b="0" kern="1200" cap="none">
                <a:solidFill>
                  <a:srgbClr val="000000"/>
                </a:solidFill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62" name="Helm">
              <a:extLst>
                <a:ext uri="{FF2B5EF4-FFF2-40B4-BE49-F238E27FC236}">
                  <a16:creationId xmlns:a16="http://schemas.microsoft.com/office/drawing/2014/main" id="{32E2B778-D1F1-9291-6EE2-F50D4C512E27}"/>
                </a:ext>
              </a:extLst>
            </p:cNvPr>
            <p:cNvSpPr txBox="1"/>
            <p:nvPr/>
          </p:nvSpPr>
          <p:spPr>
            <a:xfrm>
              <a:off x="17024887" y="4923732"/>
              <a:ext cx="1000709" cy="427459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defTabSz="1219215">
                <a:lnSpc>
                  <a:spcPct val="100000"/>
                </a:lnSpc>
                <a:spcBef>
                  <a:spcPts val="0"/>
                </a:spcBef>
                <a:defRPr sz="2600" b="0" cap="none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sz="4400" kern="1200">
                  <a:latin typeface="Arial"/>
                </a:rPr>
                <a:t>  </a:t>
              </a:r>
              <a:r>
                <a:rPr sz="2400" kern="1200">
                  <a:latin typeface="Arial"/>
                </a:rPr>
                <a:t>Helm</a:t>
              </a:r>
            </a:p>
          </p:txBody>
        </p:sp>
        <p:pic>
          <p:nvPicPr>
            <p:cNvPr id="63" name="Picture 6" descr="Picture 6">
              <a:extLst>
                <a:ext uri="{FF2B5EF4-FFF2-40B4-BE49-F238E27FC236}">
                  <a16:creationId xmlns:a16="http://schemas.microsoft.com/office/drawing/2014/main" id="{1E6D0981-56D8-AB1A-4BC4-2D38500EE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296757" y="4999071"/>
              <a:ext cx="370614" cy="37061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04" name="Rounded Rectangle">
              <a:extLst>
                <a:ext uri="{FF2B5EF4-FFF2-40B4-BE49-F238E27FC236}">
                  <a16:creationId xmlns:a16="http://schemas.microsoft.com/office/drawing/2014/main" id="{DA6E0E27-505B-755D-E0EC-CFB694030784}"/>
                </a:ext>
              </a:extLst>
            </p:cNvPr>
            <p:cNvSpPr/>
            <p:nvPr/>
          </p:nvSpPr>
          <p:spPr>
            <a:xfrm>
              <a:off x="17182737" y="4172311"/>
              <a:ext cx="1545364" cy="432375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defTabSz="1219215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3600" b="0" kern="1200" cap="none">
                <a:solidFill>
                  <a:srgbClr val="000000"/>
                </a:solidFill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705" name="Armada">
              <a:extLst>
                <a:ext uri="{FF2B5EF4-FFF2-40B4-BE49-F238E27FC236}">
                  <a16:creationId xmlns:a16="http://schemas.microsoft.com/office/drawing/2014/main" id="{ED5C63CF-5051-24D4-14F8-B587B7265EF5}"/>
                </a:ext>
              </a:extLst>
            </p:cNvPr>
            <p:cNvSpPr txBox="1"/>
            <p:nvPr/>
          </p:nvSpPr>
          <p:spPr>
            <a:xfrm>
              <a:off x="17203843" y="4260260"/>
              <a:ext cx="1503151" cy="256475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defTabSz="1219215">
                <a:lnSpc>
                  <a:spcPct val="100000"/>
                </a:lnSpc>
                <a:spcBef>
                  <a:spcPts val="0"/>
                </a:spcBef>
                <a:defRPr sz="2600" b="0" cap="none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lang="en-US" sz="2400" kern="1200">
                  <a:latin typeface="Arial"/>
                </a:rPr>
                <a:t>Flux</a:t>
              </a:r>
              <a:endParaRPr sz="2400" kern="1200">
                <a:latin typeface="Arial"/>
              </a:endParaRPr>
            </a:p>
          </p:txBody>
        </p:sp>
        <p:sp>
          <p:nvSpPr>
            <p:cNvPr id="706" name="Rounded Rectangle">
              <a:extLst>
                <a:ext uri="{FF2B5EF4-FFF2-40B4-BE49-F238E27FC236}">
                  <a16:creationId xmlns:a16="http://schemas.microsoft.com/office/drawing/2014/main" id="{CE41D4CE-2190-70B0-BC0C-348A4B87A276}"/>
                </a:ext>
              </a:extLst>
            </p:cNvPr>
            <p:cNvSpPr/>
            <p:nvPr/>
          </p:nvSpPr>
          <p:spPr>
            <a:xfrm>
              <a:off x="17199095" y="5702967"/>
              <a:ext cx="1544108" cy="432375"/>
            </a:xfrm>
            <a:prstGeom prst="roundRect">
              <a:avLst>
                <a:gd name="adj" fmla="val 0"/>
              </a:avLst>
            </a:prstGeom>
            <a:solidFill>
              <a:srgbClr val="FFFFFF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defTabSz="1219215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3600" b="0" kern="1200" cap="none">
                <a:solidFill>
                  <a:srgbClr val="000000"/>
                </a:solidFill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707" name="Kubernetes">
              <a:extLst>
                <a:ext uri="{FF2B5EF4-FFF2-40B4-BE49-F238E27FC236}">
                  <a16:creationId xmlns:a16="http://schemas.microsoft.com/office/drawing/2014/main" id="{E84E76DA-D83E-8644-4FE3-4AF84E19B24B}"/>
                </a:ext>
              </a:extLst>
            </p:cNvPr>
            <p:cNvSpPr txBox="1"/>
            <p:nvPr/>
          </p:nvSpPr>
          <p:spPr>
            <a:xfrm>
              <a:off x="17220201" y="5790916"/>
              <a:ext cx="1501895" cy="256475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defTabSz="1219215">
                <a:lnSpc>
                  <a:spcPct val="100000"/>
                </a:lnSpc>
                <a:spcBef>
                  <a:spcPts val="0"/>
                </a:spcBef>
                <a:defRPr sz="2600" b="0" cap="none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sz="2400" kern="1200" dirty="0">
                  <a:latin typeface="Arial"/>
                </a:rPr>
                <a:t>Kubernetes</a:t>
              </a:r>
            </a:p>
          </p:txBody>
        </p:sp>
        <p:pic>
          <p:nvPicPr>
            <p:cNvPr id="708" name="Picture 24" descr="Picture 24">
              <a:extLst>
                <a:ext uri="{FF2B5EF4-FFF2-40B4-BE49-F238E27FC236}">
                  <a16:creationId xmlns:a16="http://schemas.microsoft.com/office/drawing/2014/main" id="{A345B73D-78F6-0773-8CDC-04B6515E79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273636" y="5702966"/>
              <a:ext cx="405072" cy="4162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09" name="Straight Arrow Connector 52">
              <a:extLst>
                <a:ext uri="{FF2B5EF4-FFF2-40B4-BE49-F238E27FC236}">
                  <a16:creationId xmlns:a16="http://schemas.microsoft.com/office/drawing/2014/main" id="{7C68B63A-8B71-A47E-12B5-382FBF8FCA8B}"/>
                </a:ext>
              </a:extLst>
            </p:cNvPr>
            <p:cNvSpPr/>
            <p:nvPr/>
          </p:nvSpPr>
          <p:spPr>
            <a:xfrm>
              <a:off x="17971148" y="4604685"/>
              <a:ext cx="2" cy="357291"/>
            </a:xfrm>
            <a:prstGeom prst="line">
              <a:avLst/>
            </a:pr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710" name="Straight Arrow Connector 56">
              <a:extLst>
                <a:ext uri="{FF2B5EF4-FFF2-40B4-BE49-F238E27FC236}">
                  <a16:creationId xmlns:a16="http://schemas.microsoft.com/office/drawing/2014/main" id="{BE552A3A-22FC-2701-401C-C6A34F89F669}"/>
                </a:ext>
              </a:extLst>
            </p:cNvPr>
            <p:cNvSpPr/>
            <p:nvPr/>
          </p:nvSpPr>
          <p:spPr>
            <a:xfrm>
              <a:off x="17971148" y="5394411"/>
              <a:ext cx="2" cy="308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21600"/>
                  </a:lnTo>
                </a:path>
              </a:pathLst>
            </a:cu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1" name="Straight Arrow Connector 59">
              <a:extLst>
                <a:ext uri="{FF2B5EF4-FFF2-40B4-BE49-F238E27FC236}">
                  <a16:creationId xmlns:a16="http://schemas.microsoft.com/office/drawing/2014/main" id="{718502EB-AF77-9F46-6322-15BF37638D96}"/>
                </a:ext>
              </a:extLst>
            </p:cNvPr>
            <p:cNvSpPr/>
            <p:nvPr/>
          </p:nvSpPr>
          <p:spPr>
            <a:xfrm>
              <a:off x="17971148" y="6135404"/>
              <a:ext cx="1" cy="502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0"/>
                  </a:lnTo>
                </a:path>
              </a:pathLst>
            </a:custGeom>
            <a:noFill/>
            <a:ln w="6350" cap="flat">
              <a:solidFill>
                <a:sysClr val="windowText" lastClr="000000"/>
              </a:solidFill>
              <a:prstDash val="solid"/>
              <a:round/>
              <a:tailEnd type="triangle" w="med" len="med"/>
            </a:ln>
            <a:effectLst/>
          </p:spPr>
          <p:txBody>
            <a:bodyPr/>
            <a:lstStyle/>
            <a:p>
              <a:pPr marL="0" marR="0" lvl="0" indent="0" defTabSz="44926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12" name="Rounded Rectangle">
              <a:extLst>
                <a:ext uri="{FF2B5EF4-FFF2-40B4-BE49-F238E27FC236}">
                  <a16:creationId xmlns:a16="http://schemas.microsoft.com/office/drawing/2014/main" id="{32BE6EDB-F668-FCD1-8E2C-E70C655FC05F}"/>
                </a:ext>
              </a:extLst>
            </p:cNvPr>
            <p:cNvSpPr/>
            <p:nvPr/>
          </p:nvSpPr>
          <p:spPr>
            <a:xfrm>
              <a:off x="17199095" y="6440734"/>
              <a:ext cx="1544108" cy="395149"/>
            </a:xfrm>
            <a:prstGeom prst="roundRect">
              <a:avLst>
                <a:gd name="adj" fmla="val 0"/>
              </a:avLst>
            </a:prstGeom>
            <a:solidFill>
              <a:srgbClr val="306BE2"/>
            </a:solidFill>
            <a:ln w="12700" cap="flat">
              <a:noFill/>
              <a:miter lim="400000"/>
              <a:tailEnd type="triangle" w="med" len="med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defTabSz="1219215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 sz="3600" b="0" kern="1200" cap="none">
                <a:solidFill>
                  <a:srgbClr val="000000"/>
                </a:solidFill>
                <a:latin typeface="Arial"/>
                <a:ea typeface="ＭＳ Ｐゴシック" pitchFamily="34" charset="-128"/>
                <a:cs typeface="+mn-cs"/>
                <a:sym typeface="Calibri"/>
              </a:endParaRPr>
            </a:p>
          </p:txBody>
        </p:sp>
        <p:sp>
          <p:nvSpPr>
            <p:cNvPr id="713" name="Registry">
              <a:extLst>
                <a:ext uri="{FF2B5EF4-FFF2-40B4-BE49-F238E27FC236}">
                  <a16:creationId xmlns:a16="http://schemas.microsoft.com/office/drawing/2014/main" id="{1F540F75-049A-26B2-91D1-CC48FE2489D7}"/>
                </a:ext>
              </a:extLst>
            </p:cNvPr>
            <p:cNvSpPr txBox="1"/>
            <p:nvPr/>
          </p:nvSpPr>
          <p:spPr>
            <a:xfrm>
              <a:off x="17218384" y="6510068"/>
              <a:ext cx="1151665" cy="256475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defTabSz="1219215">
                <a:lnSpc>
                  <a:spcPct val="100000"/>
                </a:lnSpc>
                <a:spcBef>
                  <a:spcPts val="0"/>
                </a:spcBef>
                <a:defRPr sz="2600" b="0" cap="none">
                  <a:latin typeface="+mn-lt"/>
                  <a:ea typeface="+mn-ea"/>
                  <a:cs typeface="+mn-cs"/>
                  <a:sym typeface="Calibri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sz="2400" kern="1200">
                  <a:latin typeface="Arial"/>
                </a:rPr>
                <a:t>Registry</a:t>
              </a:r>
            </a:p>
          </p:txBody>
        </p:sp>
        <p:pic>
          <p:nvPicPr>
            <p:cNvPr id="714" name="Picture 43" descr="Picture 43">
              <a:extLst>
                <a:ext uri="{FF2B5EF4-FFF2-40B4-BE49-F238E27FC236}">
                  <a16:creationId xmlns:a16="http://schemas.microsoft.com/office/drawing/2014/main" id="{3651CAE2-89CA-0DEB-E45E-63214045C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>
            <a:xfrm>
              <a:off x="17971149" y="6491149"/>
              <a:ext cx="744429" cy="2960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15" name="Shape">
              <a:extLst>
                <a:ext uri="{FF2B5EF4-FFF2-40B4-BE49-F238E27FC236}">
                  <a16:creationId xmlns:a16="http://schemas.microsoft.com/office/drawing/2014/main" id="{6BDD3292-193C-604D-119F-FD2CB22AE7B2}"/>
                </a:ext>
              </a:extLst>
            </p:cNvPr>
            <p:cNvSpPr/>
            <p:nvPr/>
          </p:nvSpPr>
          <p:spPr>
            <a:xfrm>
              <a:off x="16131117" y="5190106"/>
              <a:ext cx="757940" cy="781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8114"/>
                  </a:lnTo>
                  <a:lnTo>
                    <a:pt x="180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0E4D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algn="ctr" defTabSz="1828823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 sz="3200" b="0" cap="none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5400" b="0" kern="1200" cap="none">
                <a:solidFill>
                  <a:prstClr val="black"/>
                </a:solidFill>
                <a:latin typeface="Calibri Light"/>
                <a:ea typeface="Calibri Light"/>
                <a:cs typeface="Calibri Light"/>
                <a:sym typeface="Calibri Light"/>
              </a:endParaRPr>
            </a:p>
          </p:txBody>
        </p:sp>
        <p:sp>
          <p:nvSpPr>
            <p:cNvPr id="716" name="Shape">
              <a:extLst>
                <a:ext uri="{FF2B5EF4-FFF2-40B4-BE49-F238E27FC236}">
                  <a16:creationId xmlns:a16="http://schemas.microsoft.com/office/drawing/2014/main" id="{8CE662C7-F121-227B-30CF-F51A821DC706}"/>
                </a:ext>
              </a:extLst>
            </p:cNvPr>
            <p:cNvSpPr/>
            <p:nvPr/>
          </p:nvSpPr>
          <p:spPr>
            <a:xfrm>
              <a:off x="16072085" y="5244333"/>
              <a:ext cx="757940" cy="781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18114"/>
                  </a:lnTo>
                  <a:lnTo>
                    <a:pt x="180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0E4D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algn="ctr" defTabSz="1828823" fontAlgn="base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defRPr sz="3200" b="0" cap="none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sz="5400" b="0" kern="1200" cap="none">
                <a:solidFill>
                  <a:prstClr val="black"/>
                </a:solidFill>
                <a:latin typeface="Calibri Light"/>
                <a:ea typeface="Calibri Light"/>
                <a:cs typeface="Calibri Light"/>
                <a:sym typeface="Calibri Light"/>
              </a:endParaRPr>
            </a:p>
          </p:txBody>
        </p:sp>
        <p:sp>
          <p:nvSpPr>
            <p:cNvPr id="717" name="Line">
              <a:extLst>
                <a:ext uri="{FF2B5EF4-FFF2-40B4-BE49-F238E27FC236}">
                  <a16:creationId xmlns:a16="http://schemas.microsoft.com/office/drawing/2014/main" id="{5A99FBD8-7994-B93E-E74C-6920A5C7AB65}"/>
                </a:ext>
              </a:extLst>
            </p:cNvPr>
            <p:cNvSpPr/>
            <p:nvPr/>
          </p:nvSpPr>
          <p:spPr>
            <a:xfrm>
              <a:off x="16009084" y="5325132"/>
              <a:ext cx="757119" cy="781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980" y="21600"/>
                  </a:moveTo>
                  <a:lnTo>
                    <a:pt x="18700" y="18811"/>
                  </a:lnTo>
                  <a:lnTo>
                    <a:pt x="21146" y="18506"/>
                  </a:lnTo>
                  <a:lnTo>
                    <a:pt x="1798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576" y="0"/>
                  </a:lnTo>
                  <a:lnTo>
                    <a:pt x="21600" y="18280"/>
                  </a:lnTo>
                </a:path>
              </a:pathLst>
            </a:custGeom>
            <a:solidFill>
              <a:srgbClr val="30E4D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marL="0" marR="0" lvl="0" indent="0" algn="ctr" defTabSz="1828823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2100" b="0" cap="none">
                  <a:latin typeface="Calibri Light"/>
                  <a:ea typeface="Calibri Light"/>
                  <a:cs typeface="Calibri Light"/>
                  <a:sym typeface="Calibri Light"/>
                </a:defRPr>
              </a:pPr>
              <a:endParaRPr kumimoji="0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 Light"/>
                <a:cs typeface="Calibri Light"/>
                <a:sym typeface="Calibri Light"/>
              </a:endParaRPr>
            </a:p>
          </p:txBody>
        </p:sp>
        <p:sp>
          <p:nvSpPr>
            <p:cNvPr id="718" name="Helm Charts  &amp; Overrides">
              <a:extLst>
                <a:ext uri="{FF2B5EF4-FFF2-40B4-BE49-F238E27FC236}">
                  <a16:creationId xmlns:a16="http://schemas.microsoft.com/office/drawing/2014/main" id="{90EFEDF3-903B-C0FE-F8FC-2A2D401A9F17}"/>
                </a:ext>
              </a:extLst>
            </p:cNvPr>
            <p:cNvSpPr txBox="1"/>
            <p:nvPr/>
          </p:nvSpPr>
          <p:spPr>
            <a:xfrm>
              <a:off x="16064875" y="5570346"/>
              <a:ext cx="645538" cy="290668"/>
            </a:xfrm>
            <a:prstGeom prst="rect">
              <a:avLst/>
            </a:prstGeom>
            <a:solidFill>
              <a:srgbClr val="30E4D0"/>
            </a:solidFill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91436" tIns="91436" rIns="91436" bIns="91436" numCol="1" anchor="ctr">
              <a:spAutoFit/>
            </a:bodyPr>
            <a:lstStyle>
              <a:lvl1pPr algn="ctr" defTabSz="1828823">
                <a:lnSpc>
                  <a:spcPct val="100000"/>
                </a:lnSpc>
                <a:spcBef>
                  <a:spcPts val="0"/>
                </a:spcBef>
                <a:defRPr sz="2100" cap="none"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fontAlgn="base" hangingPunct="1">
                <a:spcAft>
                  <a:spcPct val="0"/>
                </a:spcAft>
                <a:defRPr/>
              </a:pPr>
              <a:r>
                <a:rPr sz="1100" b="0" kern="120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Helm Charts  &amp; Overrides</a:t>
              </a:r>
            </a:p>
          </p:txBody>
        </p:sp>
        <p:sp>
          <p:nvSpPr>
            <p:cNvPr id="719" name="Rounded Rectangle">
              <a:extLst>
                <a:ext uri="{FF2B5EF4-FFF2-40B4-BE49-F238E27FC236}">
                  <a16:creationId xmlns:a16="http://schemas.microsoft.com/office/drawing/2014/main" id="{553A411B-F6D0-8C1D-25A7-D587392A12F6}"/>
                </a:ext>
              </a:extLst>
            </p:cNvPr>
            <p:cNvSpPr/>
            <p:nvPr/>
          </p:nvSpPr>
          <p:spPr>
            <a:xfrm>
              <a:off x="13649860" y="5770030"/>
              <a:ext cx="1960848" cy="793965"/>
            </a:xfrm>
            <a:prstGeom prst="roundRect">
              <a:avLst>
                <a:gd name="adj" fmla="val 0"/>
              </a:avLst>
            </a:prstGeom>
            <a:solidFill>
              <a:srgbClr val="30E4D0"/>
            </a:solidFill>
            <a:ln w="9525" cap="flat">
              <a:noFill/>
              <a:prstDash val="solid"/>
              <a:round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algn="ctr" defTabSz="2438368" fontAlgn="base" hangingPunct="1">
                <a:lnSpc>
                  <a:spcPct val="100000"/>
                </a:lnSpc>
                <a:spcBef>
                  <a:spcPts val="1600"/>
                </a:spcBef>
                <a:spcAft>
                  <a:spcPct val="0"/>
                </a:spcAft>
                <a:defRPr sz="2500" b="0" cap="none">
                  <a:latin typeface="Roboto Lt"/>
                  <a:ea typeface="Roboto Lt"/>
                  <a:cs typeface="Roboto Lt"/>
                  <a:sym typeface="Roboto Medium"/>
                </a:defRPr>
              </a:pPr>
              <a:endParaRPr sz="4400" b="0" kern="1200" cap="none">
                <a:solidFill>
                  <a:prstClr val="black"/>
                </a:solidFill>
                <a:latin typeface="Roboto Lt"/>
                <a:ea typeface="Roboto Lt"/>
                <a:cs typeface="Roboto Lt"/>
                <a:sym typeface="Roboto Medium"/>
              </a:endParaRPr>
            </a:p>
          </p:txBody>
        </p:sp>
        <p:sp>
          <p:nvSpPr>
            <p:cNvPr id="720" name="Configuration Management">
              <a:extLst>
                <a:ext uri="{FF2B5EF4-FFF2-40B4-BE49-F238E27FC236}">
                  <a16:creationId xmlns:a16="http://schemas.microsoft.com/office/drawing/2014/main" id="{DCBB98D8-8E77-AC04-1EA9-B52B8CDD1059}"/>
                </a:ext>
              </a:extLst>
            </p:cNvPr>
            <p:cNvSpPr txBox="1"/>
            <p:nvPr/>
          </p:nvSpPr>
          <p:spPr>
            <a:xfrm>
              <a:off x="13856141" y="5910539"/>
              <a:ext cx="1548286" cy="512948"/>
            </a:xfrm>
            <a:prstGeom prst="rect">
              <a:avLst/>
            </a:prstGeom>
            <a:solidFill>
              <a:srgbClr val="30E4D0"/>
            </a:solidFill>
            <a:ln w="25400" cap="flat">
              <a:noFill/>
              <a:miter lim="400000"/>
            </a:ln>
            <a:effectLst/>
            <a:extLst>
              <a:ext uri="{C572A759-6A51-4108-AA02-DFA0A04FC94B}">
                <ma14:wrappingTextBoxFlag xmlns:m="http://schemas.openxmlformats.org/officeDocument/2006/math" xmlns:a14="http://schemas.microsoft.com/office/drawing/2010/main" xmlns:ma14="http://schemas.microsoft.com/office/mac/drawingml/2011/main" xmlns="" val="1"/>
              </a:ext>
            </a:extLst>
          </p:spPr>
          <p:txBody>
            <a:bodyPr wrap="square" lIns="91436" tIns="91436" rIns="91436" bIns="91436" numCol="1" anchor="ctr">
              <a:spAutoFit/>
            </a:bodyPr>
            <a:lstStyle/>
            <a:p>
              <a:pPr algn="ctr" defTabSz="2438368" fontAlgn="base" hangingPunct="1">
                <a:lnSpc>
                  <a:spcPct val="100000"/>
                </a:lnSpc>
                <a:spcBef>
                  <a:spcPts val="1600"/>
                </a:spcBef>
                <a:spcAft>
                  <a:spcPct val="0"/>
                </a:spcAft>
                <a:defRPr sz="3200" b="0" cap="none">
                  <a:latin typeface="Roboto Lt"/>
                  <a:ea typeface="Roboto Lt"/>
                  <a:cs typeface="Roboto Lt"/>
                  <a:sym typeface="Roboto Medium"/>
                </a:defRPr>
              </a:pPr>
              <a:r>
                <a:rPr sz="2400" b="0" kern="1200" cap="none">
                  <a:solidFill>
                    <a:prstClr val="black"/>
                  </a:solidFill>
                  <a:latin typeface="Roboto Lt"/>
                  <a:ea typeface="Roboto Lt"/>
                  <a:cs typeface="Arial" panose="020B0604020202020204" pitchFamily="34" charset="0"/>
                  <a:sym typeface="Roboto Medium"/>
                </a:rPr>
                <a:t>Configuration</a:t>
              </a:r>
              <a:br>
                <a:rPr sz="2400" b="0" kern="1200" cap="none">
                  <a:solidFill>
                    <a:prstClr val="black"/>
                  </a:solidFill>
                  <a:latin typeface="Roboto Lt"/>
                  <a:ea typeface="Roboto Lt"/>
                  <a:cs typeface="Arial" panose="020B0604020202020204" pitchFamily="34" charset="0"/>
                  <a:sym typeface="Roboto Medium"/>
                </a:rPr>
              </a:br>
              <a:r>
                <a:rPr sz="2400" b="0" kern="1200" cap="none">
                  <a:solidFill>
                    <a:prstClr val="black"/>
                  </a:solidFill>
                  <a:latin typeface="Roboto Lt"/>
                  <a:ea typeface="Roboto Lt"/>
                  <a:cs typeface="Arial" panose="020B0604020202020204" pitchFamily="34" charset="0"/>
                  <a:sym typeface="Roboto Medium"/>
                </a:rPr>
                <a:t>Management</a:t>
              </a:r>
            </a:p>
          </p:txBody>
        </p:sp>
        <p:cxnSp>
          <p:nvCxnSpPr>
            <p:cNvPr id="721" name="Straight Arrow Connector 720">
              <a:extLst>
                <a:ext uri="{FF2B5EF4-FFF2-40B4-BE49-F238E27FC236}">
                  <a16:creationId xmlns:a16="http://schemas.microsoft.com/office/drawing/2014/main" id="{7DBBB5DF-C926-7D7B-046C-735E3060996A}"/>
                </a:ext>
              </a:extLst>
            </p:cNvPr>
            <p:cNvCxnSpPr>
              <a:cxnSpLocks/>
              <a:stCxn id="58" idx="2"/>
            </p:cNvCxnSpPr>
            <p:nvPr/>
          </p:nvCxnSpPr>
          <p:spPr>
            <a:xfrm>
              <a:off x="14063064" y="5043271"/>
              <a:ext cx="3385" cy="472357"/>
            </a:xfrm>
            <a:prstGeom prst="straightConnector1">
              <a:avLst/>
            </a:prstGeom>
            <a:noFill/>
            <a:ln w="6350" cap="flat" cmpd="sng" algn="ctr">
              <a:solidFill>
                <a:srgbClr val="1C1C1C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722" name="Straight Arrow Connector 721">
              <a:extLst>
                <a:ext uri="{FF2B5EF4-FFF2-40B4-BE49-F238E27FC236}">
                  <a16:creationId xmlns:a16="http://schemas.microsoft.com/office/drawing/2014/main" id="{FA595B7C-5D26-D931-AC08-2607A7F194B8}"/>
                </a:ext>
              </a:extLst>
            </p:cNvPr>
            <p:cNvCxnSpPr>
              <a:cxnSpLocks/>
            </p:cNvCxnSpPr>
            <p:nvPr/>
          </p:nvCxnSpPr>
          <p:spPr>
            <a:xfrm>
              <a:off x="15182868" y="4604685"/>
              <a:ext cx="0" cy="910943"/>
            </a:xfrm>
            <a:prstGeom prst="straightConnector1">
              <a:avLst/>
            </a:prstGeom>
            <a:noFill/>
            <a:ln w="6350" cap="flat" cmpd="sng" algn="ctr">
              <a:solidFill>
                <a:srgbClr val="1C1C1C"/>
              </a:solidFill>
              <a:prstDash val="solid"/>
              <a:miter lim="800000"/>
              <a:tailEnd type="triangle"/>
            </a:ln>
            <a:effectLst/>
          </p:spPr>
        </p:cxnSp>
        <p:pic>
          <p:nvPicPr>
            <p:cNvPr id="723" name="Picture 2">
              <a:extLst>
                <a:ext uri="{FF2B5EF4-FFF2-40B4-BE49-F238E27FC236}">
                  <a16:creationId xmlns:a16="http://schemas.microsoft.com/office/drawing/2014/main" id="{5A52BE3E-6A36-1799-31FD-83C2805705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66568" y="4192492"/>
              <a:ext cx="687912" cy="3546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Roboto"/>
            <a:ea typeface="Roboto"/>
            <a:cs typeface="Roboto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Roboto"/>
            <a:ea typeface="Roboto"/>
            <a:cs typeface="Roboto"/>
            <a:sym typeface="Robot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Roboto Light</vt:lpstr>
      <vt:lpstr>Roboto Lt</vt:lpstr>
      <vt:lpstr>Roboto Medium</vt:lpstr>
      <vt:lpstr>Office Theme</vt:lpstr>
      <vt:lpstr>Application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Waines, Greg</cp:lastModifiedBy>
  <cp:revision>3</cp:revision>
  <dcterms:modified xsi:type="dcterms:W3CDTF">2024-06-13T18:52:31Z</dcterms:modified>
</cp:coreProperties>
</file>